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5"/>
  </p:notesMasterIdLst>
  <p:sldIdLst>
    <p:sldId id="257" r:id="rId5"/>
    <p:sldId id="315" r:id="rId6"/>
    <p:sldId id="258" r:id="rId7"/>
    <p:sldId id="325" r:id="rId8"/>
    <p:sldId id="334" r:id="rId9"/>
    <p:sldId id="322" r:id="rId10"/>
    <p:sldId id="323" r:id="rId11"/>
    <p:sldId id="261" r:id="rId12"/>
    <p:sldId id="336" r:id="rId13"/>
    <p:sldId id="337" r:id="rId14"/>
    <p:sldId id="339" r:id="rId15"/>
    <p:sldId id="338" r:id="rId16"/>
    <p:sldId id="316" r:id="rId17"/>
    <p:sldId id="344" r:id="rId18"/>
    <p:sldId id="345" r:id="rId19"/>
    <p:sldId id="317" r:id="rId20"/>
    <p:sldId id="357" r:id="rId21"/>
    <p:sldId id="358" r:id="rId22"/>
    <p:sldId id="360" r:id="rId23"/>
    <p:sldId id="359" r:id="rId24"/>
    <p:sldId id="319" r:id="rId25"/>
    <p:sldId id="372" r:id="rId26"/>
    <p:sldId id="371" r:id="rId27"/>
    <p:sldId id="351" r:id="rId28"/>
    <p:sldId id="352" r:id="rId29"/>
    <p:sldId id="350" r:id="rId30"/>
    <p:sldId id="320" r:id="rId31"/>
    <p:sldId id="367" r:id="rId32"/>
    <p:sldId id="365" r:id="rId33"/>
    <p:sldId id="36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439D6D-BD34-A64A-9EC6-6FABF4D293BC}" v="999" dt="2023-04-06T07:45:06.8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44"/>
    <p:restoredTop sz="96296"/>
  </p:normalViewPr>
  <p:slideViewPr>
    <p:cSldViewPr snapToGrid="0">
      <p:cViewPr varScale="1">
        <p:scale>
          <a:sx n="115" d="100"/>
          <a:sy n="115" d="100"/>
        </p:scale>
        <p:origin x="208"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F07B8C-3DDF-9547-B2C4-5E419C1C9ED5}" type="datetimeFigureOut">
              <a:rPr lang="en-GB" smtClean="0"/>
              <a:t>07/02/2024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243A62-E78B-0E43-A033-5CC46F83C647}" type="slidenum">
              <a:rPr lang="en-GB" smtClean="0"/>
              <a:t>‹#›</a:t>
            </a:fld>
            <a:endParaRPr lang="en-GB"/>
          </a:p>
        </p:txBody>
      </p:sp>
    </p:spTree>
    <p:extLst>
      <p:ext uri="{BB962C8B-B14F-4D97-AF65-F5344CB8AC3E}">
        <p14:creationId xmlns:p14="http://schemas.microsoft.com/office/powerpoint/2010/main" val="214138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55D458-050A-7941-B600-C4C9480475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9907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summary slide.</a:t>
            </a:r>
          </a:p>
          <a:p>
            <a:r>
              <a:rPr lang="en-US" dirty="0"/>
              <a:t>Feel free to rearrange blocks to fit your content</a:t>
            </a:r>
          </a:p>
          <a:p>
            <a:r>
              <a:rPr lang="en-US" dirty="0"/>
              <a:t>Do not write full prose; use bullet points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F3E99-1325-7D41-A264-06EFB07371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1419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55D458-050A-7941-B600-C4C9480475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7922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55D458-050A-7941-B600-C4C9480475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1930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summary slide.</a:t>
            </a:r>
          </a:p>
          <a:p>
            <a:r>
              <a:rPr lang="en-US" dirty="0"/>
              <a:t>Feel free to rearrange blocks to fit your content</a:t>
            </a:r>
          </a:p>
          <a:p>
            <a:r>
              <a:rPr lang="en-US" dirty="0"/>
              <a:t>Do not write full prose; use bullet points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F3E99-1325-7D41-A264-06EFB07371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6069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55D458-050A-7941-B600-C4C9480475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3216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55D458-050A-7941-B600-C4C9480475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8860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55D458-050A-7941-B600-C4C9480475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4679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55D458-050A-7941-B600-C4C9480475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2357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summary slide.</a:t>
            </a:r>
          </a:p>
          <a:p>
            <a:r>
              <a:rPr lang="en-US" dirty="0"/>
              <a:t>Feel free to rearrange blocks to fit your content</a:t>
            </a:r>
          </a:p>
          <a:p>
            <a:r>
              <a:rPr lang="en-US" dirty="0"/>
              <a:t>Do not write full prose; use bullet points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F3E99-1325-7D41-A264-06EFB07371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3847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55D458-050A-7941-B600-C4C9480475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8360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55D458-050A-7941-B600-C4C9480475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7975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55D458-050A-7941-B600-C4C9480475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75368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55D458-050A-7941-B600-C4C9480475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77057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55D458-050A-7941-B600-C4C9480475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5021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55D458-050A-7941-B600-C4C9480475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73318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summary slide.</a:t>
            </a:r>
          </a:p>
          <a:p>
            <a:r>
              <a:rPr lang="en-US" dirty="0"/>
              <a:t>Feel free to rearrange blocks to fit your content</a:t>
            </a:r>
          </a:p>
          <a:p>
            <a:r>
              <a:rPr lang="en-US" dirty="0"/>
              <a:t>Do not write full prose; use bullet points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F3E99-1325-7D41-A264-06EFB07371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70158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summary slide.</a:t>
            </a:r>
          </a:p>
          <a:p>
            <a:r>
              <a:rPr lang="en-US" dirty="0"/>
              <a:t>Feel free to rearrange blocks to fit your content</a:t>
            </a:r>
          </a:p>
          <a:p>
            <a:r>
              <a:rPr lang="en-US" dirty="0"/>
              <a:t>Do not write full prose; use bullet points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F3E99-1325-7D41-A264-06EFB07371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61735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summary slide.</a:t>
            </a:r>
          </a:p>
          <a:p>
            <a:r>
              <a:rPr lang="en-US" dirty="0"/>
              <a:t>Feel free to rearrange blocks to fit your content</a:t>
            </a:r>
          </a:p>
          <a:p>
            <a:r>
              <a:rPr lang="en-US" dirty="0"/>
              <a:t>Do not write full prose; use bullet points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F3E99-1325-7D41-A264-06EFB07371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74001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summary slide.</a:t>
            </a:r>
          </a:p>
          <a:p>
            <a:r>
              <a:rPr lang="en-US" dirty="0"/>
              <a:t>Feel free to rearrange blocks to fit your content</a:t>
            </a:r>
          </a:p>
          <a:p>
            <a:r>
              <a:rPr lang="en-US" dirty="0"/>
              <a:t>Do not write full prose; use bullet points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F3E99-1325-7D41-A264-06EFB07371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6943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55D458-050A-7941-B600-C4C9480475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8686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55D458-050A-7941-B600-C4C9480475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5992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summary slide.</a:t>
            </a:r>
          </a:p>
          <a:p>
            <a:r>
              <a:rPr lang="en-US" dirty="0"/>
              <a:t>Feel free to rearrange blocks to fit your content</a:t>
            </a:r>
          </a:p>
          <a:p>
            <a:r>
              <a:rPr lang="en-US" dirty="0"/>
              <a:t>Do not write full prose; use bullet points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F3E99-1325-7D41-A264-06EFB07371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1345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55D458-050A-7941-B600-C4C9480475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0565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55D458-050A-7941-B600-C4C9480475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7726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55D458-050A-7941-B600-C4C9480475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6079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55D458-050A-7941-B600-C4C9480475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4407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34910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5401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64992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43806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0844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5150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39191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586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1977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62029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77873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2/7/24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027259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 Id="rId9"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6.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8.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0.sv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6.png"/><Relationship Id="rId7" Type="http://schemas.openxmlformats.org/officeDocument/2006/relationships/image" Target="../media/image10.sv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6.sv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6.svg"/><Relationship Id="rId4" Type="http://schemas.openxmlformats.org/officeDocument/2006/relationships/image" Target="../media/image10.svg"/><Relationship Id="rId9"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8.sv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0.sv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1.png"/><Relationship Id="rId7"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10" Type="http://schemas.microsoft.com/office/2007/relationships/hdphoto" Target="../media/hdphoto2.wdp"/><Relationship Id="rId4" Type="http://schemas.openxmlformats.org/officeDocument/2006/relationships/image" Target="../media/image8.sv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2609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6000"/>
          </a:blip>
          <a:srcRect r="60891"/>
          <a:stretch>
            <a:fillRect/>
          </a:stretch>
        </p:blipFill>
        <p:spPr>
          <a:xfrm>
            <a:off x="8170138" y="0"/>
            <a:ext cx="4021862" cy="6858000"/>
          </a:xfrm>
          <a:prstGeom prst="rect">
            <a:avLst/>
          </a:prstGeom>
        </p:spPr>
      </p:pic>
      <p:grpSp>
        <p:nvGrpSpPr>
          <p:cNvPr id="3" name="Group 3"/>
          <p:cNvGrpSpPr/>
          <p:nvPr/>
        </p:nvGrpSpPr>
        <p:grpSpPr>
          <a:xfrm>
            <a:off x="685801" y="5421023"/>
            <a:ext cx="9353535" cy="729551"/>
            <a:chOff x="0" y="428998"/>
            <a:chExt cx="18707071" cy="1459102"/>
          </a:xfrm>
        </p:grpSpPr>
        <p:sp>
          <p:nvSpPr>
            <p:cNvPr id="4" name="AutoShape 4"/>
            <p:cNvSpPr/>
            <p:nvPr/>
          </p:nvSpPr>
          <p:spPr>
            <a:xfrm>
              <a:off x="0" y="428998"/>
              <a:ext cx="18707071" cy="1459100"/>
            </a:xfrm>
            <a:prstGeom prst="rect">
              <a:avLst/>
            </a:prstGeom>
            <a:solidFill>
              <a:srgbClr val="C20101"/>
            </a:solidFill>
          </p:spPr>
        </p:sp>
        <p:sp>
          <p:nvSpPr>
            <p:cNvPr id="5" name="TextBox 5"/>
            <p:cNvSpPr txBox="1"/>
            <p:nvPr/>
          </p:nvSpPr>
          <p:spPr>
            <a:xfrm>
              <a:off x="501356" y="554402"/>
              <a:ext cx="17704355" cy="1333698"/>
            </a:xfrm>
            <a:prstGeom prst="rect">
              <a:avLst/>
            </a:prstGeom>
          </p:spPr>
          <p:txBody>
            <a:bodyPr lIns="0" tIns="0" rIns="0" bIns="0" rtlCol="0" anchor="t">
              <a:spAutoFit/>
            </a:bodyPr>
            <a:lstStyle/>
            <a:p>
              <a:pPr defTabSz="609630">
                <a:lnSpc>
                  <a:spcPts val="5231"/>
                </a:lnSpc>
              </a:pPr>
              <a:r>
                <a:rPr lang="en-US" sz="4400" dirty="0" err="1">
                  <a:solidFill>
                    <a:srgbClr val="FFFFFF"/>
                  </a:solidFill>
                  <a:latin typeface="+mj-lt"/>
                </a:rPr>
                <a:t>MedEd</a:t>
              </a:r>
              <a:r>
                <a:rPr lang="en-US" sz="4400" dirty="0">
                  <a:solidFill>
                    <a:srgbClr val="FFFFFF"/>
                  </a:solidFill>
                  <a:latin typeface="+mj-lt"/>
                </a:rPr>
                <a:t> Y3 Written Exam</a:t>
              </a:r>
            </a:p>
          </p:txBody>
        </p:sp>
      </p:grpSp>
      <p:grpSp>
        <p:nvGrpSpPr>
          <p:cNvPr id="6" name="Group 6"/>
          <p:cNvGrpSpPr/>
          <p:nvPr/>
        </p:nvGrpSpPr>
        <p:grpSpPr>
          <a:xfrm>
            <a:off x="685801" y="3507580"/>
            <a:ext cx="9337611" cy="1336648"/>
            <a:chOff x="0" y="618965"/>
            <a:chExt cx="18675222" cy="2673297"/>
          </a:xfrm>
        </p:grpSpPr>
        <p:sp>
          <p:nvSpPr>
            <p:cNvPr id="7" name="AutoShape 7"/>
            <p:cNvSpPr/>
            <p:nvPr/>
          </p:nvSpPr>
          <p:spPr>
            <a:xfrm>
              <a:off x="0" y="942030"/>
              <a:ext cx="18675222" cy="2350232"/>
            </a:xfrm>
            <a:prstGeom prst="rect">
              <a:avLst/>
            </a:prstGeom>
            <a:solidFill>
              <a:srgbClr val="C20101"/>
            </a:solidFill>
          </p:spPr>
        </p:sp>
        <p:sp>
          <p:nvSpPr>
            <p:cNvPr id="8" name="TextBox 8"/>
            <p:cNvSpPr txBox="1"/>
            <p:nvPr/>
          </p:nvSpPr>
          <p:spPr>
            <a:xfrm>
              <a:off x="620128" y="618965"/>
              <a:ext cx="17434964" cy="2565063"/>
            </a:xfrm>
            <a:prstGeom prst="rect">
              <a:avLst/>
            </a:prstGeom>
          </p:spPr>
          <p:txBody>
            <a:bodyPr lIns="0" tIns="0" rIns="0" bIns="0" rtlCol="0" anchor="t">
              <a:spAutoFit/>
            </a:bodyPr>
            <a:lstStyle/>
            <a:p>
              <a:pPr defTabSz="609630">
                <a:lnSpc>
                  <a:spcPts val="10809"/>
                </a:lnSpc>
              </a:pPr>
              <a:r>
                <a:rPr lang="en-US" sz="7200" spc="324" dirty="0">
                  <a:solidFill>
                    <a:srgbClr val="FEFEFE"/>
                  </a:solidFill>
                  <a:latin typeface="+mj-lt"/>
                </a:rPr>
                <a:t>Infectious Diseases</a:t>
              </a:r>
            </a:p>
          </p:txBody>
        </p:sp>
      </p:grpSp>
      <p:grpSp>
        <p:nvGrpSpPr>
          <p:cNvPr id="9" name="Group 9"/>
          <p:cNvGrpSpPr>
            <a:grpSpLocks noChangeAspect="1"/>
          </p:cNvGrpSpPr>
          <p:nvPr/>
        </p:nvGrpSpPr>
        <p:grpSpPr>
          <a:xfrm>
            <a:off x="685800" y="685800"/>
            <a:ext cx="1739911" cy="1739904"/>
            <a:chOff x="0" y="0"/>
            <a:chExt cx="6350000" cy="6349975"/>
          </a:xfrm>
        </p:grpSpPr>
        <p:sp>
          <p:nvSpPr>
            <p:cNvPr id="10" name="Freeform 10"/>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42781" r="-42781"/>
              </a:stretch>
            </a:blipFill>
          </p:spPr>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41481"/>
            <a:ext cx="9558262" cy="947481"/>
          </a:xfrm>
          <a:prstGeom prst="rect">
            <a:avLst/>
          </a:prstGeom>
          <a:solidFill>
            <a:srgbClr val="A52129"/>
          </a:solidFill>
        </p:spPr>
      </p:sp>
      <p:sp>
        <p:nvSpPr>
          <p:cNvPr id="3" name="TextBox 3"/>
          <p:cNvSpPr txBox="1"/>
          <p:nvPr/>
        </p:nvSpPr>
        <p:spPr>
          <a:xfrm>
            <a:off x="294279" y="180198"/>
            <a:ext cx="8565883" cy="870046"/>
          </a:xfrm>
          <a:prstGeom prst="rect">
            <a:avLst/>
          </a:prstGeom>
        </p:spPr>
        <p:txBody>
          <a:bodyPr lIns="0" tIns="0" rIns="0" bIns="0" rtlCol="0" anchor="t">
            <a:spAutoFit/>
          </a:bodyPr>
          <a:lstStyle/>
          <a:p>
            <a:pPr defTabSz="609630">
              <a:lnSpc>
                <a:spcPts val="6666"/>
              </a:lnSpc>
            </a:pPr>
            <a:r>
              <a:rPr lang="en-US" sz="5800" spc="199" dirty="0">
                <a:solidFill>
                  <a:srgbClr val="FFFFFF"/>
                </a:solidFill>
              </a:rPr>
              <a:t>Infective Endocarditis</a:t>
            </a:r>
          </a:p>
        </p:txBody>
      </p:sp>
      <p:pic>
        <p:nvPicPr>
          <p:cNvPr id="6146" name="Picture 2" descr="No photo description available.">
            <a:extLst>
              <a:ext uri="{FF2B5EF4-FFF2-40B4-BE49-F238E27FC236}">
                <a16:creationId xmlns:a16="http://schemas.microsoft.com/office/drawing/2014/main" id="{23BAFC06-6A8D-B473-4C84-5AFC07F5EA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5199" y="1263541"/>
            <a:ext cx="3064556" cy="306455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A close-up of a red fetus&#10;&#10;Description automatically generated with low confidence">
            <a:extLst>
              <a:ext uri="{FF2B5EF4-FFF2-40B4-BE49-F238E27FC236}">
                <a16:creationId xmlns:a16="http://schemas.microsoft.com/office/drawing/2014/main" id="{3E1F9C09-7EBB-D842-B4B1-A04F39757A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5199" y="4416797"/>
            <a:ext cx="3236322" cy="235532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E976FAD-2185-D4DE-3B33-00D5A2E7EE58}"/>
              </a:ext>
            </a:extLst>
          </p:cNvPr>
          <p:cNvSpPr txBox="1"/>
          <p:nvPr/>
        </p:nvSpPr>
        <p:spPr>
          <a:xfrm>
            <a:off x="268880" y="1260934"/>
            <a:ext cx="7935319" cy="6032421"/>
          </a:xfrm>
          <a:prstGeom prst="rect">
            <a:avLst/>
          </a:prstGeom>
          <a:noFill/>
        </p:spPr>
        <p:txBody>
          <a:bodyPr wrap="square" rtlCol="0">
            <a:spAutoFit/>
          </a:bodyPr>
          <a:lstStyle/>
          <a:p>
            <a:pPr lvl="0"/>
            <a:r>
              <a:rPr lang="en-US" sz="2200" b="1" dirty="0"/>
              <a:t>Signs/Symptoms: </a:t>
            </a:r>
            <a:r>
              <a:rPr lang="en-US" sz="2200" b="1" dirty="0">
                <a:solidFill>
                  <a:srgbClr val="C00000"/>
                </a:solidFill>
              </a:rPr>
              <a:t>FROM JANE</a:t>
            </a:r>
          </a:p>
          <a:p>
            <a:pPr marL="342900" lvl="0" indent="-342900">
              <a:buFont typeface="Arial" panose="020B0604020202020204" pitchFamily="34" charset="0"/>
              <a:buChar char="•"/>
            </a:pPr>
            <a:r>
              <a:rPr lang="en-US" sz="2200" dirty="0"/>
              <a:t>Fever with sweats/rigors </a:t>
            </a:r>
          </a:p>
          <a:p>
            <a:pPr marL="342900" lvl="0" indent="-342900">
              <a:buFont typeface="Arial" panose="020B0604020202020204" pitchFamily="34" charset="0"/>
              <a:buChar char="•"/>
            </a:pPr>
            <a:r>
              <a:rPr lang="en-US" sz="2200" b="1" dirty="0">
                <a:solidFill>
                  <a:srgbClr val="C00000"/>
                </a:solidFill>
              </a:rPr>
              <a:t>Roth spots </a:t>
            </a:r>
            <a:r>
              <a:rPr lang="en-US" sz="2200" dirty="0"/>
              <a:t>on fundoscopy – small flame shaped haemorrhage with white spot in the middle</a:t>
            </a:r>
          </a:p>
          <a:p>
            <a:pPr marL="342900" lvl="0" indent="-342900">
              <a:buFont typeface="Arial" panose="020B0604020202020204" pitchFamily="34" charset="0"/>
              <a:buChar char="•"/>
            </a:pPr>
            <a:r>
              <a:rPr lang="en-US" sz="2200" b="1" dirty="0">
                <a:solidFill>
                  <a:srgbClr val="C00000"/>
                </a:solidFill>
              </a:rPr>
              <a:t>New regurgitation murmur</a:t>
            </a:r>
          </a:p>
          <a:p>
            <a:pPr marL="800100" lvl="1" indent="-342900">
              <a:buFont typeface="Arial" panose="020B0604020202020204" pitchFamily="34" charset="0"/>
              <a:buChar char="•"/>
            </a:pPr>
            <a:r>
              <a:rPr lang="en-US" sz="2200" b="1" dirty="0"/>
              <a:t>Frequency</a:t>
            </a:r>
            <a:r>
              <a:rPr lang="en-US" sz="2200" dirty="0"/>
              <a:t>: Mitral &gt; aortic &gt; tricuspid &gt; pulmonary </a:t>
            </a:r>
          </a:p>
          <a:p>
            <a:pPr marL="800100" lvl="1" indent="-342900">
              <a:buFont typeface="Arial" panose="020B0604020202020204" pitchFamily="34" charset="0"/>
              <a:buChar char="•"/>
            </a:pPr>
            <a:r>
              <a:rPr lang="en-US" sz="2200" b="1" dirty="0">
                <a:solidFill>
                  <a:srgbClr val="C00000"/>
                </a:solidFill>
              </a:rPr>
              <a:t>Tricuspid</a:t>
            </a:r>
            <a:r>
              <a:rPr lang="en-US" sz="2200" dirty="0">
                <a:solidFill>
                  <a:srgbClr val="C00000"/>
                </a:solidFill>
              </a:rPr>
              <a:t> </a:t>
            </a:r>
            <a:r>
              <a:rPr lang="en-US" sz="2200" dirty="0">
                <a:solidFill>
                  <a:srgbClr val="C00000"/>
                </a:solidFill>
                <a:sym typeface="Wingdings" panose="05000000000000000000" pitchFamily="2" charset="2"/>
              </a:rPr>
              <a:t></a:t>
            </a:r>
            <a:r>
              <a:rPr lang="en-US" sz="2200" dirty="0">
                <a:solidFill>
                  <a:srgbClr val="C00000"/>
                </a:solidFill>
              </a:rPr>
              <a:t> associated with IV drug use</a:t>
            </a:r>
          </a:p>
          <a:p>
            <a:pPr marL="342900" lvl="0" indent="-342900">
              <a:buFont typeface="Arial" panose="020B0604020202020204" pitchFamily="34" charset="0"/>
              <a:buChar char="•"/>
            </a:pPr>
            <a:r>
              <a:rPr lang="en-US" sz="2200" dirty="0"/>
              <a:t>Finger clubbing (remember for cardio OSCE)</a:t>
            </a:r>
          </a:p>
          <a:p>
            <a:pPr marL="342900" lvl="0" indent="-342900">
              <a:buFont typeface="Arial" panose="020B0604020202020204" pitchFamily="34" charset="0"/>
              <a:buChar char="•"/>
            </a:pPr>
            <a:r>
              <a:rPr lang="en-US" sz="2200" b="1" dirty="0"/>
              <a:t>Splenomegaly </a:t>
            </a:r>
            <a:r>
              <a:rPr lang="en-US" sz="2200" dirty="0"/>
              <a:t>due to splenic artery occlusion</a:t>
            </a:r>
          </a:p>
          <a:p>
            <a:pPr marL="342900" lvl="0" indent="-342900" rtl="0">
              <a:buFont typeface="Arial" panose="020B0604020202020204" pitchFamily="34" charset="0"/>
              <a:buChar char="•"/>
            </a:pPr>
            <a:r>
              <a:rPr lang="en-US" sz="2200" b="1" dirty="0"/>
              <a:t>Hands:</a:t>
            </a:r>
          </a:p>
          <a:p>
            <a:pPr marL="800100" lvl="1" indent="-342900" rtl="0">
              <a:buFont typeface="Arial" panose="020B0604020202020204" pitchFamily="34" charset="0"/>
              <a:buChar char="•"/>
            </a:pPr>
            <a:r>
              <a:rPr lang="en-US" sz="2200" dirty="0"/>
              <a:t>Splinter Haemorrhages</a:t>
            </a:r>
          </a:p>
          <a:p>
            <a:pPr marL="800100" lvl="1" indent="-342900" rtl="0">
              <a:buFont typeface="Arial" panose="020B0604020202020204" pitchFamily="34" charset="0"/>
              <a:buChar char="•"/>
            </a:pPr>
            <a:r>
              <a:rPr lang="en-US" sz="2200" b="1" dirty="0">
                <a:solidFill>
                  <a:srgbClr val="C00000"/>
                </a:solidFill>
              </a:rPr>
              <a:t>Osler nodes: </a:t>
            </a:r>
            <a:r>
              <a:rPr lang="en-US" sz="2200" dirty="0"/>
              <a:t>painful, </a:t>
            </a:r>
            <a:r>
              <a:rPr lang="en-GB" sz="2200" b="0" i="0" dirty="0">
                <a:solidFill>
                  <a:srgbClr val="333333"/>
                </a:solidFill>
                <a:effectLst/>
              </a:rPr>
              <a:t>red-purple, slightly raised, tender lumps, often with a pale centre; </a:t>
            </a:r>
            <a:r>
              <a:rPr lang="en-GB" sz="2200" b="1" i="0" dirty="0">
                <a:solidFill>
                  <a:srgbClr val="C00000"/>
                </a:solidFill>
                <a:effectLst/>
              </a:rPr>
              <a:t>Osler </a:t>
            </a:r>
            <a:r>
              <a:rPr lang="en-GB" sz="2200" b="1" i="0" dirty="0">
                <a:solidFill>
                  <a:srgbClr val="C00000"/>
                </a:solidFill>
                <a:effectLst/>
                <a:sym typeface="Wingdings" pitchFamily="2" charset="2"/>
              </a:rPr>
              <a:t> </a:t>
            </a:r>
            <a:r>
              <a:rPr lang="en-US" sz="2200" b="1" dirty="0">
                <a:solidFill>
                  <a:srgbClr val="C00000"/>
                </a:solidFill>
              </a:rPr>
              <a:t>Ouch</a:t>
            </a:r>
          </a:p>
          <a:p>
            <a:pPr marL="800100" lvl="1" indent="-342900" rtl="0">
              <a:buFont typeface="Arial" panose="020B0604020202020204" pitchFamily="34" charset="0"/>
              <a:buChar char="•"/>
            </a:pPr>
            <a:r>
              <a:rPr lang="en-US" sz="2200" b="1" dirty="0">
                <a:solidFill>
                  <a:srgbClr val="C00000"/>
                </a:solidFill>
              </a:rPr>
              <a:t>Janeway lesions: </a:t>
            </a:r>
            <a:r>
              <a:rPr lang="en-GB" sz="2200" b="0" i="0" dirty="0">
                <a:solidFill>
                  <a:srgbClr val="333333"/>
                </a:solidFill>
                <a:effectLst/>
              </a:rPr>
              <a:t>non-tender, often </a:t>
            </a:r>
            <a:r>
              <a:rPr lang="en-GB" sz="2200" b="0" i="0" u="none" strike="noStrike" dirty="0">
                <a:solidFill>
                  <a:srgbClr val="333333"/>
                </a:solidFill>
                <a:effectLst/>
              </a:rPr>
              <a:t>haemorrhagic</a:t>
            </a:r>
            <a:r>
              <a:rPr lang="en-GB" sz="2200" b="0" i="0" dirty="0">
                <a:solidFill>
                  <a:srgbClr val="333333"/>
                </a:solidFill>
                <a:effectLst/>
              </a:rPr>
              <a:t> and occur mostly on the palms and soles on the thenar and hypothenar eminences</a:t>
            </a:r>
            <a:endParaRPr lang="en-US" sz="2200" dirty="0"/>
          </a:p>
          <a:p>
            <a:pPr lvl="0" rtl="0"/>
            <a:endParaRPr lang="en-US" sz="1600" dirty="0"/>
          </a:p>
          <a:p>
            <a:endParaRPr lang="en-US" dirty="0"/>
          </a:p>
        </p:txBody>
      </p:sp>
      <p:grpSp>
        <p:nvGrpSpPr>
          <p:cNvPr id="15" name="Group 14">
            <a:extLst>
              <a:ext uri="{FF2B5EF4-FFF2-40B4-BE49-F238E27FC236}">
                <a16:creationId xmlns:a16="http://schemas.microsoft.com/office/drawing/2014/main" id="{4817247C-1423-41E2-4C0C-D5E63BBDCF28}"/>
              </a:ext>
            </a:extLst>
          </p:cNvPr>
          <p:cNvGrpSpPr/>
          <p:nvPr/>
        </p:nvGrpSpPr>
        <p:grpSpPr>
          <a:xfrm>
            <a:off x="8439630" y="176882"/>
            <a:ext cx="991632" cy="912080"/>
            <a:chOff x="5467579" y="3229019"/>
            <a:chExt cx="1294923" cy="1294923"/>
          </a:xfrm>
        </p:grpSpPr>
        <p:grpSp>
          <p:nvGrpSpPr>
            <p:cNvPr id="16" name="Group 11">
              <a:extLst>
                <a:ext uri="{FF2B5EF4-FFF2-40B4-BE49-F238E27FC236}">
                  <a16:creationId xmlns:a16="http://schemas.microsoft.com/office/drawing/2014/main" id="{986B83C2-7EFA-792C-44D3-0E6979937250}"/>
                </a:ext>
              </a:extLst>
            </p:cNvPr>
            <p:cNvGrpSpPr/>
            <p:nvPr/>
          </p:nvGrpSpPr>
          <p:grpSpPr>
            <a:xfrm>
              <a:off x="5467579" y="3229019"/>
              <a:ext cx="1294923" cy="1294923"/>
              <a:chOff x="0" y="0"/>
              <a:chExt cx="6350000" cy="6350000"/>
            </a:xfrm>
          </p:grpSpPr>
          <p:sp>
            <p:nvSpPr>
              <p:cNvPr id="18" name="Freeform 12">
                <a:extLst>
                  <a:ext uri="{FF2B5EF4-FFF2-40B4-BE49-F238E27FC236}">
                    <a16:creationId xmlns:a16="http://schemas.microsoft.com/office/drawing/2014/main" id="{DCFB08A1-8788-D40E-5587-E587D25CE949}"/>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D9D9"/>
              </a:solidFill>
            </p:spPr>
          </p:sp>
        </p:grpSp>
        <p:pic>
          <p:nvPicPr>
            <p:cNvPr id="17" name="Graphic 16" descr="Stethoscope with solid fill">
              <a:extLst>
                <a:ext uri="{FF2B5EF4-FFF2-40B4-BE49-F238E27FC236}">
                  <a16:creationId xmlns:a16="http://schemas.microsoft.com/office/drawing/2014/main" id="{BAC09218-E85F-5640-392C-6C794F0ECA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22202" y="3397541"/>
              <a:ext cx="985676" cy="985676"/>
            </a:xfrm>
            <a:prstGeom prst="rect">
              <a:avLst/>
            </a:prstGeom>
          </p:spPr>
        </p:pic>
      </p:grpSp>
    </p:spTree>
    <p:extLst>
      <p:ext uri="{BB962C8B-B14F-4D97-AF65-F5344CB8AC3E}">
        <p14:creationId xmlns:p14="http://schemas.microsoft.com/office/powerpoint/2010/main" val="371455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146"/>
                                        </p:tgtEl>
                                        <p:attrNameLst>
                                          <p:attrName>style.visibility</p:attrName>
                                        </p:attrNameLst>
                                      </p:cBhvr>
                                      <p:to>
                                        <p:strVal val="visible"/>
                                      </p:to>
                                    </p:set>
                                    <p:anim calcmode="lin" valueType="num">
                                      <p:cBhvr additive="base">
                                        <p:cTn id="11" dur="500" fill="hold"/>
                                        <p:tgtEl>
                                          <p:spTgt spid="6146"/>
                                        </p:tgtEl>
                                        <p:attrNameLst>
                                          <p:attrName>ppt_x</p:attrName>
                                        </p:attrNameLst>
                                      </p:cBhvr>
                                      <p:tavLst>
                                        <p:tav tm="0">
                                          <p:val>
                                            <p:strVal val="#ppt_x"/>
                                          </p:val>
                                        </p:tav>
                                        <p:tav tm="100000">
                                          <p:val>
                                            <p:strVal val="#ppt_x"/>
                                          </p:val>
                                        </p:tav>
                                      </p:tavLst>
                                    </p:anim>
                                    <p:anim calcmode="lin" valueType="num">
                                      <p:cBhvr additive="base">
                                        <p:cTn id="12"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dissolve">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dissolve">
                                      <p:cBhvr>
                                        <p:cTn id="22" dur="500"/>
                                        <p:tgtEl>
                                          <p:spTgt spid="1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148"/>
                                        </p:tgtEl>
                                        <p:attrNameLst>
                                          <p:attrName>style.visibility</p:attrName>
                                        </p:attrNameLst>
                                      </p:cBhvr>
                                      <p:to>
                                        <p:strVal val="visible"/>
                                      </p:to>
                                    </p:set>
                                    <p:anim calcmode="lin" valueType="num">
                                      <p:cBhvr additive="base">
                                        <p:cTn id="27" dur="500" fill="hold"/>
                                        <p:tgtEl>
                                          <p:spTgt spid="6148"/>
                                        </p:tgtEl>
                                        <p:attrNameLst>
                                          <p:attrName>ppt_x</p:attrName>
                                        </p:attrNameLst>
                                      </p:cBhvr>
                                      <p:tavLst>
                                        <p:tav tm="0">
                                          <p:val>
                                            <p:strVal val="#ppt_x"/>
                                          </p:val>
                                        </p:tav>
                                        <p:tav tm="100000">
                                          <p:val>
                                            <p:strVal val="#ppt_x"/>
                                          </p:val>
                                        </p:tav>
                                      </p:tavLst>
                                    </p:anim>
                                    <p:anim calcmode="lin" valueType="num">
                                      <p:cBhvr additive="base">
                                        <p:cTn id="28"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14">
                                            <p:txEl>
                                              <p:pRg st="3" end="3"/>
                                            </p:txEl>
                                          </p:spTgt>
                                        </p:tgtEl>
                                        <p:attrNameLst>
                                          <p:attrName>style.visibility</p:attrName>
                                        </p:attrNameLst>
                                      </p:cBhvr>
                                      <p:to>
                                        <p:strVal val="visible"/>
                                      </p:to>
                                    </p:set>
                                    <p:animEffect transition="in" filter="dissolve">
                                      <p:cBhvr>
                                        <p:cTn id="33" dur="500"/>
                                        <p:tgtEl>
                                          <p:spTgt spid="14">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14">
                                            <p:txEl>
                                              <p:pRg st="4" end="4"/>
                                            </p:txEl>
                                          </p:spTgt>
                                        </p:tgtEl>
                                        <p:attrNameLst>
                                          <p:attrName>style.visibility</p:attrName>
                                        </p:attrNameLst>
                                      </p:cBhvr>
                                      <p:to>
                                        <p:strVal val="visible"/>
                                      </p:to>
                                    </p:set>
                                    <p:animEffect transition="in" filter="dissolve">
                                      <p:cBhvr>
                                        <p:cTn id="38" dur="500"/>
                                        <p:tgtEl>
                                          <p:spTgt spid="14">
                                            <p:txEl>
                                              <p:pRg st="4" end="4"/>
                                            </p:txEl>
                                          </p:spTgt>
                                        </p:tgtEl>
                                      </p:cBhvr>
                                    </p:animEffect>
                                  </p:childTnLst>
                                </p:cTn>
                              </p:par>
                              <p:par>
                                <p:cTn id="39" presetID="9" presetClass="entr" presetSubtype="0" fill="hold" nodeType="withEffect">
                                  <p:stCondLst>
                                    <p:cond delay="0"/>
                                  </p:stCondLst>
                                  <p:childTnLst>
                                    <p:set>
                                      <p:cBhvr>
                                        <p:cTn id="40" dur="1" fill="hold">
                                          <p:stCondLst>
                                            <p:cond delay="0"/>
                                          </p:stCondLst>
                                        </p:cTn>
                                        <p:tgtEl>
                                          <p:spTgt spid="14">
                                            <p:txEl>
                                              <p:pRg st="5" end="5"/>
                                            </p:txEl>
                                          </p:spTgt>
                                        </p:tgtEl>
                                        <p:attrNameLst>
                                          <p:attrName>style.visibility</p:attrName>
                                        </p:attrNameLst>
                                      </p:cBhvr>
                                      <p:to>
                                        <p:strVal val="visible"/>
                                      </p:to>
                                    </p:set>
                                    <p:animEffect transition="in" filter="dissolve">
                                      <p:cBhvr>
                                        <p:cTn id="41" dur="500"/>
                                        <p:tgtEl>
                                          <p:spTgt spid="14">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14">
                                            <p:txEl>
                                              <p:pRg st="6" end="6"/>
                                            </p:txEl>
                                          </p:spTgt>
                                        </p:tgtEl>
                                        <p:attrNameLst>
                                          <p:attrName>style.visibility</p:attrName>
                                        </p:attrNameLst>
                                      </p:cBhvr>
                                      <p:to>
                                        <p:strVal val="visible"/>
                                      </p:to>
                                    </p:set>
                                    <p:animEffect transition="in" filter="dissolve">
                                      <p:cBhvr>
                                        <p:cTn id="46" dur="500"/>
                                        <p:tgtEl>
                                          <p:spTgt spid="14">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14">
                                            <p:txEl>
                                              <p:pRg st="7" end="7"/>
                                            </p:txEl>
                                          </p:spTgt>
                                        </p:tgtEl>
                                        <p:attrNameLst>
                                          <p:attrName>style.visibility</p:attrName>
                                        </p:attrNameLst>
                                      </p:cBhvr>
                                      <p:to>
                                        <p:strVal val="visible"/>
                                      </p:to>
                                    </p:set>
                                    <p:animEffect transition="in" filter="dissolve">
                                      <p:cBhvr>
                                        <p:cTn id="51" dur="500"/>
                                        <p:tgtEl>
                                          <p:spTgt spid="14">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nodeType="clickEffect">
                                  <p:stCondLst>
                                    <p:cond delay="0"/>
                                  </p:stCondLst>
                                  <p:childTnLst>
                                    <p:set>
                                      <p:cBhvr>
                                        <p:cTn id="59" dur="1" fill="hold">
                                          <p:stCondLst>
                                            <p:cond delay="0"/>
                                          </p:stCondLst>
                                        </p:cTn>
                                        <p:tgtEl>
                                          <p:spTgt spid="14">
                                            <p:txEl>
                                              <p:pRg st="9" end="9"/>
                                            </p:txEl>
                                          </p:spTgt>
                                        </p:tgtEl>
                                        <p:attrNameLst>
                                          <p:attrName>style.visibility</p:attrName>
                                        </p:attrNameLst>
                                      </p:cBhvr>
                                      <p:to>
                                        <p:strVal val="visible"/>
                                      </p:to>
                                    </p:set>
                                    <p:animEffect transition="in" filter="dissolve">
                                      <p:cBhvr>
                                        <p:cTn id="60" dur="500"/>
                                        <p:tgtEl>
                                          <p:spTgt spid="14">
                                            <p:txEl>
                                              <p:pRg st="9" end="9"/>
                                            </p:txEl>
                                          </p:spTgt>
                                        </p:tgtEl>
                                      </p:cBhvr>
                                    </p:animEffect>
                                  </p:childTnLst>
                                </p:cTn>
                              </p:par>
                              <p:par>
                                <p:cTn id="61" presetID="9" presetClass="entr" presetSubtype="0" fill="hold" nodeType="withEffect">
                                  <p:stCondLst>
                                    <p:cond delay="0"/>
                                  </p:stCondLst>
                                  <p:childTnLst>
                                    <p:set>
                                      <p:cBhvr>
                                        <p:cTn id="62" dur="1" fill="hold">
                                          <p:stCondLst>
                                            <p:cond delay="0"/>
                                          </p:stCondLst>
                                        </p:cTn>
                                        <p:tgtEl>
                                          <p:spTgt spid="14">
                                            <p:txEl>
                                              <p:pRg st="10" end="10"/>
                                            </p:txEl>
                                          </p:spTgt>
                                        </p:tgtEl>
                                        <p:attrNameLst>
                                          <p:attrName>style.visibility</p:attrName>
                                        </p:attrNameLst>
                                      </p:cBhvr>
                                      <p:to>
                                        <p:strVal val="visible"/>
                                      </p:to>
                                    </p:set>
                                    <p:animEffect transition="in" filter="dissolve">
                                      <p:cBhvr>
                                        <p:cTn id="63" dur="500"/>
                                        <p:tgtEl>
                                          <p:spTgt spid="14">
                                            <p:txEl>
                                              <p:pRg st="10" end="10"/>
                                            </p:txEl>
                                          </p:spTgt>
                                        </p:tgtEl>
                                      </p:cBhvr>
                                    </p:animEffect>
                                  </p:childTnLst>
                                </p:cTn>
                              </p:par>
                              <p:par>
                                <p:cTn id="64" presetID="9" presetClass="entr" presetSubtype="0" fill="hold" nodeType="withEffect">
                                  <p:stCondLst>
                                    <p:cond delay="0"/>
                                  </p:stCondLst>
                                  <p:childTnLst>
                                    <p:set>
                                      <p:cBhvr>
                                        <p:cTn id="65" dur="1" fill="hold">
                                          <p:stCondLst>
                                            <p:cond delay="0"/>
                                          </p:stCondLst>
                                        </p:cTn>
                                        <p:tgtEl>
                                          <p:spTgt spid="14">
                                            <p:txEl>
                                              <p:pRg st="11" end="11"/>
                                            </p:txEl>
                                          </p:spTgt>
                                        </p:tgtEl>
                                        <p:attrNameLst>
                                          <p:attrName>style.visibility</p:attrName>
                                        </p:attrNameLst>
                                      </p:cBhvr>
                                      <p:to>
                                        <p:strVal val="visible"/>
                                      </p:to>
                                    </p:set>
                                    <p:animEffect transition="in" filter="dissolve">
                                      <p:cBhvr>
                                        <p:cTn id="66" dur="500"/>
                                        <p:tgtEl>
                                          <p:spTgt spid="1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41481"/>
            <a:ext cx="9558262" cy="947481"/>
          </a:xfrm>
          <a:prstGeom prst="rect">
            <a:avLst/>
          </a:prstGeom>
          <a:solidFill>
            <a:srgbClr val="A52129"/>
          </a:solidFill>
        </p:spPr>
      </p:sp>
      <p:sp>
        <p:nvSpPr>
          <p:cNvPr id="3" name="TextBox 3"/>
          <p:cNvSpPr txBox="1"/>
          <p:nvPr/>
        </p:nvSpPr>
        <p:spPr>
          <a:xfrm>
            <a:off x="294279" y="180198"/>
            <a:ext cx="8565883" cy="870046"/>
          </a:xfrm>
          <a:prstGeom prst="rect">
            <a:avLst/>
          </a:prstGeom>
        </p:spPr>
        <p:txBody>
          <a:bodyPr lIns="0" tIns="0" rIns="0" bIns="0" rtlCol="0" anchor="t">
            <a:spAutoFit/>
          </a:bodyPr>
          <a:lstStyle/>
          <a:p>
            <a:pPr defTabSz="609630">
              <a:lnSpc>
                <a:spcPts val="6666"/>
              </a:lnSpc>
            </a:pPr>
            <a:r>
              <a:rPr lang="en-US" sz="5800" spc="199" dirty="0">
                <a:solidFill>
                  <a:srgbClr val="FFFFFF"/>
                </a:solidFill>
              </a:rPr>
              <a:t>Infective Endocarditis</a:t>
            </a:r>
          </a:p>
        </p:txBody>
      </p:sp>
      <p:pic>
        <p:nvPicPr>
          <p:cNvPr id="5122" name="Picture 2" descr="MODIFIED Duke Criteria for Infective Endocarditis - MNEMONIC">
            <a:extLst>
              <a:ext uri="{FF2B5EF4-FFF2-40B4-BE49-F238E27FC236}">
                <a16:creationId xmlns:a16="http://schemas.microsoft.com/office/drawing/2014/main" id="{FAB8D630-ECEE-72F4-1EFB-EAEC4AD953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201" y="2184400"/>
            <a:ext cx="6908799" cy="38862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5226297-556A-13C6-4555-3459FCADD6D4}"/>
              </a:ext>
            </a:extLst>
          </p:cNvPr>
          <p:cNvSpPr txBox="1"/>
          <p:nvPr/>
        </p:nvSpPr>
        <p:spPr>
          <a:xfrm>
            <a:off x="294279" y="1127679"/>
            <a:ext cx="5242922" cy="6124754"/>
          </a:xfrm>
          <a:prstGeom prst="rect">
            <a:avLst/>
          </a:prstGeom>
          <a:noFill/>
        </p:spPr>
        <p:txBody>
          <a:bodyPr wrap="square" rtlCol="0">
            <a:spAutoFit/>
          </a:bodyPr>
          <a:lstStyle/>
          <a:p>
            <a:r>
              <a:rPr lang="en-US" sz="2200" b="1" dirty="0"/>
              <a:t>Investigations: </a:t>
            </a:r>
          </a:p>
          <a:p>
            <a:pPr marL="285750" indent="-285750">
              <a:buFont typeface="Arial" panose="020B0604020202020204" pitchFamily="34" charset="0"/>
              <a:buChar char="•"/>
            </a:pPr>
            <a:r>
              <a:rPr lang="en-US" sz="2200" b="1" dirty="0"/>
              <a:t>Routine Bloods: </a:t>
            </a:r>
            <a:r>
              <a:rPr lang="en-US" sz="2200" dirty="0"/>
              <a:t>FBC </a:t>
            </a:r>
            <a:r>
              <a:rPr lang="en-US" sz="2200" dirty="0">
                <a:sym typeface="Wingdings" pitchFamily="2" charset="2"/>
              </a:rPr>
              <a:t> high neutrophils, normocytic anaemia; Raised ESR + CRP </a:t>
            </a:r>
          </a:p>
          <a:p>
            <a:pPr marL="285750" indent="-285750">
              <a:buFont typeface="Arial" panose="020B0604020202020204" pitchFamily="34" charset="0"/>
              <a:buChar char="•"/>
            </a:pPr>
            <a:r>
              <a:rPr lang="en-US" sz="2200" b="1" dirty="0">
                <a:sym typeface="Wingdings" pitchFamily="2" charset="2"/>
              </a:rPr>
              <a:t>ECG: </a:t>
            </a:r>
            <a:r>
              <a:rPr lang="en-US" sz="2200" dirty="0">
                <a:sym typeface="Wingdings" pitchFamily="2" charset="2"/>
              </a:rPr>
              <a:t>lengthened PR interval  aortic abscess</a:t>
            </a:r>
          </a:p>
          <a:p>
            <a:pPr marL="285750" indent="-285750">
              <a:buFont typeface="Arial" panose="020B0604020202020204" pitchFamily="34" charset="0"/>
              <a:buChar char="•"/>
            </a:pPr>
            <a:r>
              <a:rPr lang="en-US" sz="2200" b="1" dirty="0">
                <a:solidFill>
                  <a:srgbClr val="C00000"/>
                </a:solidFill>
                <a:sym typeface="Wingdings" pitchFamily="2" charset="2"/>
              </a:rPr>
              <a:t>3 blood cultures: </a:t>
            </a:r>
            <a:r>
              <a:rPr lang="en-US" sz="2200" dirty="0">
                <a:sym typeface="Wingdings" pitchFamily="2" charset="2"/>
              </a:rPr>
              <a:t>1 </a:t>
            </a:r>
            <a:r>
              <a:rPr lang="en-US" sz="2200" dirty="0" err="1">
                <a:sym typeface="Wingdings" pitchFamily="2" charset="2"/>
              </a:rPr>
              <a:t>hr</a:t>
            </a:r>
            <a:r>
              <a:rPr lang="en-US" sz="2200" dirty="0">
                <a:sym typeface="Wingdings" pitchFamily="2" charset="2"/>
              </a:rPr>
              <a:t> apart, </a:t>
            </a:r>
            <a:r>
              <a:rPr lang="en-US" sz="2200" dirty="0">
                <a:solidFill>
                  <a:srgbClr val="C00000"/>
                </a:solidFill>
                <a:sym typeface="Wingdings" pitchFamily="2" charset="2"/>
              </a:rPr>
              <a:t>WITHIN 24 HOURS</a:t>
            </a:r>
          </a:p>
          <a:p>
            <a:pPr marL="285750" indent="-285750">
              <a:buFont typeface="Arial" panose="020B0604020202020204" pitchFamily="34" charset="0"/>
              <a:buChar char="•"/>
            </a:pPr>
            <a:r>
              <a:rPr lang="en-US" sz="2200" b="1" dirty="0">
                <a:sym typeface="Wingdings" pitchFamily="2" charset="2"/>
              </a:rPr>
              <a:t>Urgent transthoracic echocardiogram (Transoesophageal: </a:t>
            </a:r>
            <a:r>
              <a:rPr lang="en-US" sz="2200" dirty="0">
                <a:sym typeface="Wingdings" pitchFamily="2" charset="2"/>
              </a:rPr>
              <a:t>if prosthetic valve): </a:t>
            </a:r>
          </a:p>
          <a:p>
            <a:pPr marL="742950" lvl="1" indent="-285750">
              <a:buFont typeface="Arial" panose="020B0604020202020204" pitchFamily="34" charset="0"/>
              <a:buChar char="•"/>
            </a:pPr>
            <a:r>
              <a:rPr lang="en-US" sz="2200" dirty="0">
                <a:sym typeface="Wingdings" pitchFamily="2" charset="2"/>
              </a:rPr>
              <a:t>Looking for </a:t>
            </a:r>
            <a:r>
              <a:rPr lang="en-US" sz="2200" b="1" dirty="0">
                <a:solidFill>
                  <a:srgbClr val="C00000"/>
                </a:solidFill>
                <a:sym typeface="Wingdings" pitchFamily="2" charset="2"/>
              </a:rPr>
              <a:t>valvular abscess/vegetation</a:t>
            </a:r>
          </a:p>
          <a:p>
            <a:pPr marL="285750" indent="-285750">
              <a:buFont typeface="Arial" panose="020B0604020202020204" pitchFamily="34" charset="0"/>
              <a:buChar char="•"/>
            </a:pPr>
            <a:r>
              <a:rPr lang="en-US" sz="2200" b="1" dirty="0">
                <a:solidFill>
                  <a:srgbClr val="C00000"/>
                </a:solidFill>
                <a:sym typeface="Wingdings" pitchFamily="2" charset="2"/>
              </a:rPr>
              <a:t>Modified Duke’s Criteria: BE TIMER</a:t>
            </a:r>
          </a:p>
          <a:p>
            <a:pPr marL="742950" lvl="1" indent="-285750">
              <a:buFont typeface="Arial" panose="020B0604020202020204" pitchFamily="34" charset="0"/>
              <a:buChar char="•"/>
            </a:pPr>
            <a:r>
              <a:rPr lang="en-US" sz="2200" b="1" dirty="0">
                <a:sym typeface="Wingdings" pitchFamily="2" charset="2"/>
              </a:rPr>
              <a:t>Definitive: </a:t>
            </a:r>
            <a:r>
              <a:rPr lang="en-US" sz="2200" dirty="0">
                <a:sym typeface="Wingdings" pitchFamily="2" charset="2"/>
              </a:rPr>
              <a:t>TWO MAJOR or ONE MAJOR + THREE MINOR or FIVE MINOR</a:t>
            </a:r>
          </a:p>
          <a:p>
            <a:pPr marL="742950" lvl="1" indent="-285750">
              <a:buFont typeface="Arial" panose="020B0604020202020204" pitchFamily="34" charset="0"/>
              <a:buChar char="•"/>
            </a:pPr>
            <a:r>
              <a:rPr lang="en-US" sz="2200" b="1" dirty="0">
                <a:sym typeface="Wingdings" pitchFamily="2" charset="2"/>
              </a:rPr>
              <a:t>Possible</a:t>
            </a:r>
            <a:r>
              <a:rPr lang="en-US" sz="2200" dirty="0">
                <a:sym typeface="Wingdings" pitchFamily="2" charset="2"/>
              </a:rPr>
              <a:t>: ONE MAJOR + MINOR or THREE MINOR</a:t>
            </a:r>
          </a:p>
          <a:p>
            <a:pPr marL="742950" lvl="1" indent="-285750">
              <a:buFont typeface="Arial" panose="020B0604020202020204" pitchFamily="34" charset="0"/>
              <a:buChar char="•"/>
            </a:pPr>
            <a:endParaRPr lang="en-US" dirty="0"/>
          </a:p>
        </p:txBody>
      </p:sp>
      <p:grpSp>
        <p:nvGrpSpPr>
          <p:cNvPr id="14" name="Group 13">
            <a:extLst>
              <a:ext uri="{FF2B5EF4-FFF2-40B4-BE49-F238E27FC236}">
                <a16:creationId xmlns:a16="http://schemas.microsoft.com/office/drawing/2014/main" id="{313C89D0-69F3-0086-E49A-5C838AEDD629}"/>
              </a:ext>
            </a:extLst>
          </p:cNvPr>
          <p:cNvGrpSpPr/>
          <p:nvPr/>
        </p:nvGrpSpPr>
        <p:grpSpPr>
          <a:xfrm>
            <a:off x="8523111" y="180199"/>
            <a:ext cx="907540" cy="870046"/>
            <a:chOff x="7828249" y="3229019"/>
            <a:chExt cx="1294923" cy="1294923"/>
          </a:xfrm>
        </p:grpSpPr>
        <p:grpSp>
          <p:nvGrpSpPr>
            <p:cNvPr id="15" name="Group 14">
              <a:extLst>
                <a:ext uri="{FF2B5EF4-FFF2-40B4-BE49-F238E27FC236}">
                  <a16:creationId xmlns:a16="http://schemas.microsoft.com/office/drawing/2014/main" id="{32F2FE41-DCC1-8B55-C82C-3BB588B99505}"/>
                </a:ext>
              </a:extLst>
            </p:cNvPr>
            <p:cNvGrpSpPr/>
            <p:nvPr/>
          </p:nvGrpSpPr>
          <p:grpSpPr>
            <a:xfrm>
              <a:off x="7828249" y="3229019"/>
              <a:ext cx="1294923" cy="1294923"/>
              <a:chOff x="0" y="0"/>
              <a:chExt cx="6350000" cy="6350000"/>
            </a:xfrm>
          </p:grpSpPr>
          <p:sp>
            <p:nvSpPr>
              <p:cNvPr id="17" name="Freeform 14">
                <a:extLst>
                  <a:ext uri="{FF2B5EF4-FFF2-40B4-BE49-F238E27FC236}">
                    <a16:creationId xmlns:a16="http://schemas.microsoft.com/office/drawing/2014/main" id="{55525CA2-8460-F067-0135-A13E425CD16E}"/>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D9D9"/>
              </a:solidFill>
            </p:spPr>
          </p:sp>
        </p:grpSp>
        <p:pic>
          <p:nvPicPr>
            <p:cNvPr id="16" name="Graphic 15" descr="Test tubes with solid fill">
              <a:extLst>
                <a:ext uri="{FF2B5EF4-FFF2-40B4-BE49-F238E27FC236}">
                  <a16:creationId xmlns:a16="http://schemas.microsoft.com/office/drawing/2014/main" id="{33025BA0-274D-E716-1DF9-4346C886B62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26400" y="3397541"/>
              <a:ext cx="921813" cy="921813"/>
            </a:xfrm>
            <a:prstGeom prst="rect">
              <a:avLst/>
            </a:prstGeom>
          </p:spPr>
        </p:pic>
      </p:grpSp>
      <p:sp>
        <p:nvSpPr>
          <p:cNvPr id="18" name="TextBox 17">
            <a:extLst>
              <a:ext uri="{FF2B5EF4-FFF2-40B4-BE49-F238E27FC236}">
                <a16:creationId xmlns:a16="http://schemas.microsoft.com/office/drawing/2014/main" id="{1870BA59-2271-804F-A31F-711EA910A74E}"/>
              </a:ext>
            </a:extLst>
          </p:cNvPr>
          <p:cNvSpPr txBox="1"/>
          <p:nvPr/>
        </p:nvSpPr>
        <p:spPr>
          <a:xfrm>
            <a:off x="7010400" y="1422400"/>
            <a:ext cx="3581400" cy="646331"/>
          </a:xfrm>
          <a:prstGeom prst="rect">
            <a:avLst/>
          </a:prstGeom>
          <a:noFill/>
        </p:spPr>
        <p:txBody>
          <a:bodyPr wrap="square" rtlCol="0">
            <a:spAutoFit/>
          </a:bodyPr>
          <a:lstStyle/>
          <a:p>
            <a:pPr algn="ctr"/>
            <a:r>
              <a:rPr lang="en-US" b="1" dirty="0">
                <a:solidFill>
                  <a:srgbClr val="C00000"/>
                </a:solidFill>
              </a:rPr>
              <a:t>EXAM QUESTION CAME UP LAST YEAR ON DUKE’S CRITERIA</a:t>
            </a:r>
          </a:p>
        </p:txBody>
      </p:sp>
    </p:spTree>
    <p:extLst>
      <p:ext uri="{BB962C8B-B14F-4D97-AF65-F5344CB8AC3E}">
        <p14:creationId xmlns:p14="http://schemas.microsoft.com/office/powerpoint/2010/main" val="2710956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Effect transition="in" filter="dissolve">
                                      <p:cBhvr>
                                        <p:cTn id="11" dur="500"/>
                                        <p:tgtEl>
                                          <p:spTgt spid="1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animEffect transition="in" filter="dissolve">
                                      <p:cBhvr>
                                        <p:cTn id="16" dur="500"/>
                                        <p:tgtEl>
                                          <p:spTgt spid="1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animEffect transition="in" filter="dissolve">
                                      <p:cBhvr>
                                        <p:cTn id="21" dur="500"/>
                                        <p:tgtEl>
                                          <p:spTgt spid="1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3">
                                            <p:txEl>
                                              <p:pRg st="4" end="4"/>
                                            </p:txEl>
                                          </p:spTgt>
                                        </p:tgtEl>
                                        <p:attrNameLst>
                                          <p:attrName>style.visibility</p:attrName>
                                        </p:attrNameLst>
                                      </p:cBhvr>
                                      <p:to>
                                        <p:strVal val="visible"/>
                                      </p:to>
                                    </p:set>
                                    <p:animEffect transition="in" filter="dissolve">
                                      <p:cBhvr>
                                        <p:cTn id="26" dur="500"/>
                                        <p:tgtEl>
                                          <p:spTgt spid="1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3">
                                            <p:txEl>
                                              <p:pRg st="5" end="5"/>
                                            </p:txEl>
                                          </p:spTgt>
                                        </p:tgtEl>
                                        <p:attrNameLst>
                                          <p:attrName>style.visibility</p:attrName>
                                        </p:attrNameLst>
                                      </p:cBhvr>
                                      <p:to>
                                        <p:strVal val="visible"/>
                                      </p:to>
                                    </p:set>
                                    <p:animEffect transition="in" filter="dissolve">
                                      <p:cBhvr>
                                        <p:cTn id="31" dur="500"/>
                                        <p:tgtEl>
                                          <p:spTgt spid="1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13">
                                            <p:txEl>
                                              <p:pRg st="6" end="6"/>
                                            </p:txEl>
                                          </p:spTgt>
                                        </p:tgtEl>
                                        <p:attrNameLst>
                                          <p:attrName>style.visibility</p:attrName>
                                        </p:attrNameLst>
                                      </p:cBhvr>
                                      <p:to>
                                        <p:strVal val="visible"/>
                                      </p:to>
                                    </p:set>
                                    <p:animEffect transition="in" filter="dissolve">
                                      <p:cBhvr>
                                        <p:cTn id="36" dur="500"/>
                                        <p:tgtEl>
                                          <p:spTgt spid="1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122"/>
                                        </p:tgtEl>
                                        <p:attrNameLst>
                                          <p:attrName>style.visibility</p:attrName>
                                        </p:attrNameLst>
                                      </p:cBhvr>
                                      <p:to>
                                        <p:strVal val="visible"/>
                                      </p:to>
                                    </p:set>
                                    <p:anim calcmode="lin" valueType="num">
                                      <p:cBhvr additive="base">
                                        <p:cTn id="41" dur="500" fill="hold"/>
                                        <p:tgtEl>
                                          <p:spTgt spid="5122"/>
                                        </p:tgtEl>
                                        <p:attrNameLst>
                                          <p:attrName>ppt_x</p:attrName>
                                        </p:attrNameLst>
                                      </p:cBhvr>
                                      <p:tavLst>
                                        <p:tav tm="0">
                                          <p:val>
                                            <p:strVal val="#ppt_x"/>
                                          </p:val>
                                        </p:tav>
                                        <p:tav tm="100000">
                                          <p:val>
                                            <p:strVal val="#ppt_x"/>
                                          </p:val>
                                        </p:tav>
                                      </p:tavLst>
                                    </p:anim>
                                    <p:anim calcmode="lin" valueType="num">
                                      <p:cBhvr additive="base">
                                        <p:cTn id="42"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3">
                                            <p:txEl>
                                              <p:pRg st="7" end="7"/>
                                            </p:txEl>
                                          </p:spTgt>
                                        </p:tgtEl>
                                        <p:attrNameLst>
                                          <p:attrName>style.visibility</p:attrName>
                                        </p:attrNameLst>
                                      </p:cBhvr>
                                      <p:to>
                                        <p:strVal val="visible"/>
                                      </p:to>
                                    </p:set>
                                    <p:animEffect transition="in" filter="dissolve">
                                      <p:cBhvr>
                                        <p:cTn id="47" dur="500"/>
                                        <p:tgtEl>
                                          <p:spTgt spid="13">
                                            <p:txEl>
                                              <p:pRg st="7" end="7"/>
                                            </p:txEl>
                                          </p:spTgt>
                                        </p:tgtEl>
                                      </p:cBhvr>
                                    </p:animEffect>
                                  </p:childTnLst>
                                </p:cTn>
                              </p:par>
                              <p:par>
                                <p:cTn id="48" presetID="9" presetClass="entr" presetSubtype="0" fill="hold" nodeType="withEffect">
                                  <p:stCondLst>
                                    <p:cond delay="0"/>
                                  </p:stCondLst>
                                  <p:childTnLst>
                                    <p:set>
                                      <p:cBhvr>
                                        <p:cTn id="49" dur="1" fill="hold">
                                          <p:stCondLst>
                                            <p:cond delay="0"/>
                                          </p:stCondLst>
                                        </p:cTn>
                                        <p:tgtEl>
                                          <p:spTgt spid="13">
                                            <p:txEl>
                                              <p:pRg st="8" end="8"/>
                                            </p:txEl>
                                          </p:spTgt>
                                        </p:tgtEl>
                                        <p:attrNameLst>
                                          <p:attrName>style.visibility</p:attrName>
                                        </p:attrNameLst>
                                      </p:cBhvr>
                                      <p:to>
                                        <p:strVal val="visible"/>
                                      </p:to>
                                    </p:set>
                                    <p:animEffect transition="in" filter="dissolve">
                                      <p:cBhvr>
                                        <p:cTn id="50" dur="500"/>
                                        <p:tgtEl>
                                          <p:spTgt spid="13">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8">
                                            <p:txEl>
                                              <p:pRg st="0" end="0"/>
                                            </p:txEl>
                                          </p:spTgt>
                                        </p:tgtEl>
                                        <p:attrNameLst>
                                          <p:attrName>style.visibility</p:attrName>
                                        </p:attrNameLst>
                                      </p:cBhvr>
                                      <p:to>
                                        <p:strVal val="visible"/>
                                      </p:to>
                                    </p:set>
                                    <p:anim calcmode="lin" valueType="num">
                                      <p:cBhvr additive="base">
                                        <p:cTn id="5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41481"/>
            <a:ext cx="9558262" cy="947481"/>
          </a:xfrm>
          <a:prstGeom prst="rect">
            <a:avLst/>
          </a:prstGeom>
          <a:solidFill>
            <a:srgbClr val="A52129"/>
          </a:solidFill>
        </p:spPr>
      </p:sp>
      <p:sp>
        <p:nvSpPr>
          <p:cNvPr id="3" name="TextBox 3"/>
          <p:cNvSpPr txBox="1"/>
          <p:nvPr/>
        </p:nvSpPr>
        <p:spPr>
          <a:xfrm>
            <a:off x="294279" y="180198"/>
            <a:ext cx="8565883" cy="870046"/>
          </a:xfrm>
          <a:prstGeom prst="rect">
            <a:avLst/>
          </a:prstGeom>
        </p:spPr>
        <p:txBody>
          <a:bodyPr lIns="0" tIns="0" rIns="0" bIns="0" rtlCol="0" anchor="t">
            <a:spAutoFit/>
          </a:bodyPr>
          <a:lstStyle/>
          <a:p>
            <a:pPr defTabSz="609630">
              <a:lnSpc>
                <a:spcPts val="6666"/>
              </a:lnSpc>
            </a:pPr>
            <a:r>
              <a:rPr lang="en-US" sz="5800" spc="199" dirty="0">
                <a:solidFill>
                  <a:srgbClr val="FFFFFF"/>
                </a:solidFill>
              </a:rPr>
              <a:t>Infective Endocarditis</a:t>
            </a:r>
          </a:p>
        </p:txBody>
      </p:sp>
      <p:grpSp>
        <p:nvGrpSpPr>
          <p:cNvPr id="9" name="Group 8">
            <a:extLst>
              <a:ext uri="{FF2B5EF4-FFF2-40B4-BE49-F238E27FC236}">
                <a16:creationId xmlns:a16="http://schemas.microsoft.com/office/drawing/2014/main" id="{B5F8205A-FBA8-0B1B-40CD-34F7BA898123}"/>
              </a:ext>
            </a:extLst>
          </p:cNvPr>
          <p:cNvGrpSpPr/>
          <p:nvPr/>
        </p:nvGrpSpPr>
        <p:grpSpPr>
          <a:xfrm>
            <a:off x="8568266" y="170954"/>
            <a:ext cx="956459" cy="918008"/>
            <a:chOff x="3187791" y="3229019"/>
            <a:chExt cx="1294923" cy="1294923"/>
          </a:xfrm>
        </p:grpSpPr>
        <p:grpSp>
          <p:nvGrpSpPr>
            <p:cNvPr id="10" name="Group 7">
              <a:extLst>
                <a:ext uri="{FF2B5EF4-FFF2-40B4-BE49-F238E27FC236}">
                  <a16:creationId xmlns:a16="http://schemas.microsoft.com/office/drawing/2014/main" id="{C6A52E7A-8A15-36AE-6DA1-5B095B1359D7}"/>
                </a:ext>
              </a:extLst>
            </p:cNvPr>
            <p:cNvGrpSpPr/>
            <p:nvPr/>
          </p:nvGrpSpPr>
          <p:grpSpPr>
            <a:xfrm>
              <a:off x="3187791" y="3229019"/>
              <a:ext cx="1294923" cy="1294923"/>
              <a:chOff x="0" y="0"/>
              <a:chExt cx="6350000" cy="6350000"/>
            </a:xfrm>
          </p:grpSpPr>
          <p:sp>
            <p:nvSpPr>
              <p:cNvPr id="12" name="Freeform 8">
                <a:extLst>
                  <a:ext uri="{FF2B5EF4-FFF2-40B4-BE49-F238E27FC236}">
                    <a16:creationId xmlns:a16="http://schemas.microsoft.com/office/drawing/2014/main" id="{956A2D8D-5A77-AE5D-E545-3D77AB8B82EB}"/>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D9D9"/>
              </a:solidFill>
            </p:spPr>
          </p:sp>
        </p:grpSp>
        <p:pic>
          <p:nvPicPr>
            <p:cNvPr id="11" name="Graphic 10" descr="List with solid fill">
              <a:extLst>
                <a:ext uri="{FF2B5EF4-FFF2-40B4-BE49-F238E27FC236}">
                  <a16:creationId xmlns:a16="http://schemas.microsoft.com/office/drawing/2014/main" id="{19230827-EC71-C3AC-BE56-3E2815F7EA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21185" y="3441353"/>
              <a:ext cx="828133" cy="828133"/>
            </a:xfrm>
            <a:prstGeom prst="rect">
              <a:avLst/>
            </a:prstGeom>
          </p:spPr>
        </p:pic>
      </p:grpSp>
      <p:grpSp>
        <p:nvGrpSpPr>
          <p:cNvPr id="13" name="Group 12">
            <a:extLst>
              <a:ext uri="{FF2B5EF4-FFF2-40B4-BE49-F238E27FC236}">
                <a16:creationId xmlns:a16="http://schemas.microsoft.com/office/drawing/2014/main" id="{345541F2-EC12-7B91-7DA9-7E666B8C5B30}"/>
              </a:ext>
            </a:extLst>
          </p:cNvPr>
          <p:cNvGrpSpPr/>
          <p:nvPr/>
        </p:nvGrpSpPr>
        <p:grpSpPr>
          <a:xfrm>
            <a:off x="8647289" y="243309"/>
            <a:ext cx="773900" cy="743823"/>
            <a:chOff x="9989074" y="3229019"/>
            <a:chExt cx="1294923" cy="1294923"/>
          </a:xfrm>
        </p:grpSpPr>
        <p:grpSp>
          <p:nvGrpSpPr>
            <p:cNvPr id="14" name="Group 15">
              <a:extLst>
                <a:ext uri="{FF2B5EF4-FFF2-40B4-BE49-F238E27FC236}">
                  <a16:creationId xmlns:a16="http://schemas.microsoft.com/office/drawing/2014/main" id="{B96F6C07-73CD-351B-19CA-B7CD29EDC157}"/>
                </a:ext>
              </a:extLst>
            </p:cNvPr>
            <p:cNvGrpSpPr/>
            <p:nvPr/>
          </p:nvGrpSpPr>
          <p:grpSpPr>
            <a:xfrm>
              <a:off x="9989074" y="3229019"/>
              <a:ext cx="1294923" cy="1294923"/>
              <a:chOff x="0" y="0"/>
              <a:chExt cx="6350000" cy="6350000"/>
            </a:xfrm>
          </p:grpSpPr>
          <p:sp>
            <p:nvSpPr>
              <p:cNvPr id="16" name="Freeform 16">
                <a:extLst>
                  <a:ext uri="{FF2B5EF4-FFF2-40B4-BE49-F238E27FC236}">
                    <a16:creationId xmlns:a16="http://schemas.microsoft.com/office/drawing/2014/main" id="{7899DDA3-6B21-FAEE-3687-89FA550ED325}"/>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D9D9"/>
              </a:solidFill>
            </p:spPr>
          </p:sp>
        </p:grpSp>
        <p:pic>
          <p:nvPicPr>
            <p:cNvPr id="15" name="Graphic 14" descr="Medicine with solid fill">
              <a:extLst>
                <a:ext uri="{FF2B5EF4-FFF2-40B4-BE49-F238E27FC236}">
                  <a16:creationId xmlns:a16="http://schemas.microsoft.com/office/drawing/2014/main" id="{36FF61AA-FCAE-2A01-9883-0383F0DD095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26781" y="3452603"/>
              <a:ext cx="863433" cy="863433"/>
            </a:xfrm>
            <a:prstGeom prst="rect">
              <a:avLst/>
            </a:prstGeom>
          </p:spPr>
        </p:pic>
      </p:grpSp>
      <p:graphicFrame>
        <p:nvGraphicFramePr>
          <p:cNvPr id="18" name="Table 18">
            <a:extLst>
              <a:ext uri="{FF2B5EF4-FFF2-40B4-BE49-F238E27FC236}">
                <a16:creationId xmlns:a16="http://schemas.microsoft.com/office/drawing/2014/main" id="{CB7BA7FE-D729-3EEB-6961-BDD7731EB87F}"/>
              </a:ext>
            </a:extLst>
          </p:cNvPr>
          <p:cNvGraphicFramePr>
            <a:graphicFrameLocks noGrp="1"/>
          </p:cNvGraphicFramePr>
          <p:nvPr>
            <p:extLst>
              <p:ext uri="{D42A27DB-BD31-4B8C-83A1-F6EECF244321}">
                <p14:modId xmlns:p14="http://schemas.microsoft.com/office/powerpoint/2010/main" val="2203492363"/>
              </p:ext>
            </p:extLst>
          </p:nvPr>
        </p:nvGraphicFramePr>
        <p:xfrm>
          <a:off x="6426346" y="1609461"/>
          <a:ext cx="5722716" cy="4545753"/>
        </p:xfrm>
        <a:graphic>
          <a:graphicData uri="http://schemas.openxmlformats.org/drawingml/2006/table">
            <a:tbl>
              <a:tblPr firstRow="1" bandRow="1">
                <a:tableStyleId>{5C22544A-7EE6-4342-B048-85BDC9FD1C3A}</a:tableStyleId>
              </a:tblPr>
              <a:tblGrid>
                <a:gridCol w="2298464">
                  <a:extLst>
                    <a:ext uri="{9D8B030D-6E8A-4147-A177-3AD203B41FA5}">
                      <a16:colId xmlns:a16="http://schemas.microsoft.com/office/drawing/2014/main" val="4030512800"/>
                    </a:ext>
                  </a:extLst>
                </a:gridCol>
                <a:gridCol w="3424252">
                  <a:extLst>
                    <a:ext uri="{9D8B030D-6E8A-4147-A177-3AD203B41FA5}">
                      <a16:colId xmlns:a16="http://schemas.microsoft.com/office/drawing/2014/main" val="2242543867"/>
                    </a:ext>
                  </a:extLst>
                </a:gridCol>
              </a:tblGrid>
              <a:tr h="918633">
                <a:tc>
                  <a:txBody>
                    <a:bodyPr/>
                    <a:lstStyle/>
                    <a:p>
                      <a:r>
                        <a:rPr lang="en-US" sz="2800" dirty="0"/>
                        <a:t>Situation</a:t>
                      </a:r>
                    </a:p>
                  </a:txBody>
                  <a:tcPr/>
                </a:tc>
                <a:tc>
                  <a:txBody>
                    <a:bodyPr/>
                    <a:lstStyle/>
                    <a:p>
                      <a:r>
                        <a:rPr lang="en-US" sz="2800" dirty="0"/>
                        <a:t>Suggested Antibiotics</a:t>
                      </a:r>
                    </a:p>
                  </a:txBody>
                  <a:tcPr/>
                </a:tc>
                <a:extLst>
                  <a:ext uri="{0D108BD9-81ED-4DB2-BD59-A6C34878D82A}">
                    <a16:rowId xmlns:a16="http://schemas.microsoft.com/office/drawing/2014/main" val="2726217886"/>
                  </a:ext>
                </a:extLst>
              </a:tr>
              <a:tr h="1274233">
                <a:tc>
                  <a:txBody>
                    <a:bodyPr/>
                    <a:lstStyle/>
                    <a:p>
                      <a:r>
                        <a:rPr lang="en-US" sz="2000" b="1" dirty="0"/>
                        <a:t>Initial blind therapy</a:t>
                      </a:r>
                    </a:p>
                  </a:txBody>
                  <a:tcPr/>
                </a:tc>
                <a:tc>
                  <a:txBody>
                    <a:bodyPr/>
                    <a:lstStyle/>
                    <a:p>
                      <a:r>
                        <a:rPr lang="en-US" sz="2000" b="1" dirty="0"/>
                        <a:t>Native: </a:t>
                      </a:r>
                      <a:r>
                        <a:rPr lang="en-US" sz="2000" dirty="0"/>
                        <a:t>Amoxicillin </a:t>
                      </a:r>
                    </a:p>
                    <a:p>
                      <a:r>
                        <a:rPr lang="en-US" sz="2000" b="1" dirty="0"/>
                        <a:t>Prosthetic: </a:t>
                      </a:r>
                      <a:r>
                        <a:rPr lang="en-US" sz="2000" dirty="0"/>
                        <a:t>Vancomycin + rifampicin + low-dose gentamicin</a:t>
                      </a:r>
                    </a:p>
                  </a:txBody>
                  <a:tcPr/>
                </a:tc>
                <a:extLst>
                  <a:ext uri="{0D108BD9-81ED-4DB2-BD59-A6C34878D82A}">
                    <a16:rowId xmlns:a16="http://schemas.microsoft.com/office/drawing/2014/main" val="1527151728"/>
                  </a:ext>
                </a:extLst>
              </a:tr>
              <a:tr h="1274233">
                <a:tc>
                  <a:txBody>
                    <a:bodyPr/>
                    <a:lstStyle/>
                    <a:p>
                      <a:r>
                        <a:rPr lang="en-US" sz="2000" b="1" dirty="0"/>
                        <a:t>Staphylococci </a:t>
                      </a:r>
                    </a:p>
                  </a:txBody>
                  <a:tcPr/>
                </a:tc>
                <a:tc>
                  <a:txBody>
                    <a:bodyPr/>
                    <a:lstStyle/>
                    <a:p>
                      <a:r>
                        <a:rPr lang="en-US" sz="2000" b="1" dirty="0"/>
                        <a:t>Native: </a:t>
                      </a:r>
                      <a:r>
                        <a:rPr lang="en-US" sz="2000" dirty="0"/>
                        <a:t>Flucloxacillin</a:t>
                      </a:r>
                    </a:p>
                    <a:p>
                      <a:r>
                        <a:rPr lang="en-US" sz="2000" b="1" dirty="0"/>
                        <a:t>Prosthetic: </a:t>
                      </a:r>
                      <a:r>
                        <a:rPr lang="en-US" sz="2000" dirty="0"/>
                        <a:t>Flucloxacillin + rifampicin + low-dose gentamicin</a:t>
                      </a:r>
                    </a:p>
                  </a:txBody>
                  <a:tcPr/>
                </a:tc>
                <a:extLst>
                  <a:ext uri="{0D108BD9-81ED-4DB2-BD59-A6C34878D82A}">
                    <a16:rowId xmlns:a16="http://schemas.microsoft.com/office/drawing/2014/main" val="3617983853"/>
                  </a:ext>
                </a:extLst>
              </a:tr>
              <a:tr h="977900">
                <a:tc>
                  <a:txBody>
                    <a:bodyPr/>
                    <a:lstStyle/>
                    <a:p>
                      <a:r>
                        <a:rPr lang="en-US" sz="2000" b="1" dirty="0"/>
                        <a:t>Streptococci</a:t>
                      </a:r>
                    </a:p>
                  </a:txBody>
                  <a:tcPr/>
                </a:tc>
                <a:tc>
                  <a:txBody>
                    <a:bodyPr/>
                    <a:lstStyle/>
                    <a:p>
                      <a:r>
                        <a:rPr lang="en-US" sz="2000" b="1" dirty="0"/>
                        <a:t>Native: </a:t>
                      </a:r>
                      <a:r>
                        <a:rPr lang="en-US" sz="2000" dirty="0"/>
                        <a:t>Benzylpenicillin </a:t>
                      </a:r>
                    </a:p>
                    <a:p>
                      <a:r>
                        <a:rPr lang="en-US" sz="2000" b="1" dirty="0"/>
                        <a:t>Prosthetic: </a:t>
                      </a:r>
                      <a:r>
                        <a:rPr lang="en-US" sz="2000" dirty="0"/>
                        <a:t>Benzylpenicillin + low-dose gentamicin</a:t>
                      </a:r>
                    </a:p>
                  </a:txBody>
                  <a:tcPr/>
                </a:tc>
                <a:extLst>
                  <a:ext uri="{0D108BD9-81ED-4DB2-BD59-A6C34878D82A}">
                    <a16:rowId xmlns:a16="http://schemas.microsoft.com/office/drawing/2014/main" val="1322195616"/>
                  </a:ext>
                </a:extLst>
              </a:tr>
            </a:tbl>
          </a:graphicData>
        </a:graphic>
      </p:graphicFrame>
      <p:sp>
        <p:nvSpPr>
          <p:cNvPr id="19" name="TextBox 18">
            <a:extLst>
              <a:ext uri="{FF2B5EF4-FFF2-40B4-BE49-F238E27FC236}">
                <a16:creationId xmlns:a16="http://schemas.microsoft.com/office/drawing/2014/main" id="{390DA0A7-DB9E-CDD5-2F10-E3EC2B58DD8D}"/>
              </a:ext>
            </a:extLst>
          </p:cNvPr>
          <p:cNvSpPr txBox="1"/>
          <p:nvPr/>
        </p:nvSpPr>
        <p:spPr>
          <a:xfrm>
            <a:off x="205143" y="1127679"/>
            <a:ext cx="6297257" cy="6617196"/>
          </a:xfrm>
          <a:prstGeom prst="rect">
            <a:avLst/>
          </a:prstGeom>
          <a:noFill/>
        </p:spPr>
        <p:txBody>
          <a:bodyPr wrap="square" rtlCol="0">
            <a:spAutoFit/>
          </a:bodyPr>
          <a:lstStyle/>
          <a:p>
            <a:r>
              <a:rPr lang="en-US" sz="2300" b="1" dirty="0"/>
              <a:t>Management: </a:t>
            </a:r>
          </a:p>
          <a:p>
            <a:pPr marL="285750" indent="-285750">
              <a:buFont typeface="Arial" panose="020B0604020202020204" pitchFamily="34" charset="0"/>
              <a:buChar char="•"/>
            </a:pPr>
            <a:r>
              <a:rPr lang="en-US" sz="2300" b="1" dirty="0"/>
              <a:t>Antibiotics:</a:t>
            </a:r>
          </a:p>
          <a:p>
            <a:pPr marL="742950" lvl="1" indent="-285750">
              <a:buFont typeface="Arial" panose="020B0604020202020204" pitchFamily="34" charset="0"/>
              <a:buChar char="•"/>
            </a:pPr>
            <a:r>
              <a:rPr lang="en-US" sz="2300" b="1" dirty="0">
                <a:solidFill>
                  <a:srgbClr val="C00000"/>
                </a:solidFill>
              </a:rPr>
              <a:t>Refer to </a:t>
            </a:r>
            <a:r>
              <a:rPr lang="en-GB" sz="2300" b="1" kern="1200" dirty="0">
                <a:solidFill>
                  <a:srgbClr val="C00000"/>
                </a:solidFill>
              </a:rPr>
              <a:t>cardiology + infectious diseases/microbiologist </a:t>
            </a:r>
            <a:r>
              <a:rPr lang="en-GB" sz="2300" kern="1200" dirty="0"/>
              <a:t>for treatment</a:t>
            </a:r>
          </a:p>
          <a:p>
            <a:pPr marL="742950" lvl="1" indent="-285750">
              <a:buFont typeface="Arial" panose="020B0604020202020204" pitchFamily="34" charset="0"/>
              <a:buChar char="•"/>
            </a:pPr>
            <a:r>
              <a:rPr lang="en-GB" sz="2300" b="1" dirty="0">
                <a:solidFill>
                  <a:srgbClr val="C00000"/>
                </a:solidFill>
              </a:rPr>
              <a:t>Empirical antibiotics </a:t>
            </a:r>
            <a:r>
              <a:rPr lang="en-GB" sz="2300" dirty="0"/>
              <a:t>then </a:t>
            </a:r>
            <a:r>
              <a:rPr lang="en-GB" sz="2300" b="1" dirty="0">
                <a:solidFill>
                  <a:srgbClr val="C00000"/>
                </a:solidFill>
              </a:rPr>
              <a:t>targeted </a:t>
            </a:r>
            <a:r>
              <a:rPr lang="en-GB" sz="2300" dirty="0"/>
              <a:t>antibiotics after sensitivity</a:t>
            </a:r>
            <a:endParaRPr lang="en-GB" sz="2300" kern="1200" dirty="0"/>
          </a:p>
          <a:p>
            <a:pPr marL="742950" lvl="1" indent="-285750">
              <a:buFont typeface="Arial" panose="020B0604020202020204" pitchFamily="34" charset="0"/>
              <a:buChar char="•"/>
            </a:pPr>
            <a:r>
              <a:rPr lang="en-GB" sz="2300" b="1" dirty="0">
                <a:solidFill>
                  <a:srgbClr val="C00000"/>
                </a:solidFill>
              </a:rPr>
              <a:t>DON’T LEARN SPECIFIC ANTIBIOTICS </a:t>
            </a:r>
            <a:r>
              <a:rPr lang="en-GB" sz="2300" dirty="0">
                <a:sym typeface="Wingdings" pitchFamily="2" charset="2"/>
              </a:rPr>
              <a:t> table on the right for interest</a:t>
            </a:r>
            <a:endParaRPr lang="en-US" sz="2300" dirty="0"/>
          </a:p>
          <a:p>
            <a:pPr marL="285750" indent="-285750">
              <a:buFont typeface="Arial" panose="020B0604020202020204" pitchFamily="34" charset="0"/>
              <a:buChar char="•"/>
            </a:pPr>
            <a:r>
              <a:rPr lang="en-US" sz="2300" b="1" dirty="0"/>
              <a:t>Surgery: </a:t>
            </a:r>
          </a:p>
          <a:p>
            <a:pPr marL="742950" lvl="1" indent="-285750">
              <a:buFont typeface="Arial" panose="020B0604020202020204" pitchFamily="34" charset="0"/>
              <a:buChar char="•"/>
            </a:pPr>
            <a:r>
              <a:rPr lang="en-US" sz="2300" dirty="0"/>
              <a:t>Severe valvular incompetence</a:t>
            </a:r>
          </a:p>
          <a:p>
            <a:pPr marL="742950" lvl="1" indent="-285750">
              <a:buFont typeface="Arial" panose="020B0604020202020204" pitchFamily="34" charset="0"/>
              <a:buChar char="•"/>
            </a:pPr>
            <a:r>
              <a:rPr lang="en-US" sz="2300" b="1" dirty="0"/>
              <a:t>Aortic abscess </a:t>
            </a:r>
            <a:r>
              <a:rPr lang="en-US" sz="2300" dirty="0">
                <a:sym typeface="Wingdings" pitchFamily="2" charset="2"/>
              </a:rPr>
              <a:t> lengthened PR interval</a:t>
            </a:r>
            <a:endParaRPr lang="en-US" sz="2300" dirty="0"/>
          </a:p>
          <a:p>
            <a:pPr marL="742950" lvl="1" indent="-285750">
              <a:buFont typeface="Arial" panose="020B0604020202020204" pitchFamily="34" charset="0"/>
              <a:buChar char="•"/>
            </a:pPr>
            <a:r>
              <a:rPr lang="en-US" sz="2300" dirty="0"/>
              <a:t>Recurrent emboli after antibiotic therapy</a:t>
            </a:r>
          </a:p>
          <a:p>
            <a:pPr marL="285750" indent="-285750">
              <a:buFont typeface="Arial" panose="020B0604020202020204" pitchFamily="34" charset="0"/>
              <a:buChar char="•"/>
            </a:pPr>
            <a:r>
              <a:rPr lang="en-US" sz="2300" b="1" dirty="0"/>
              <a:t>Poor prognosis if:  </a:t>
            </a:r>
          </a:p>
          <a:p>
            <a:pPr marL="742950" lvl="1" indent="-285750">
              <a:buFont typeface="Arial" panose="020B0604020202020204" pitchFamily="34" charset="0"/>
              <a:buChar char="•"/>
            </a:pPr>
            <a:r>
              <a:rPr lang="en-US" sz="2300" dirty="0"/>
              <a:t>Staphylococcus aureus infection </a:t>
            </a:r>
          </a:p>
          <a:p>
            <a:pPr marL="742950" lvl="1" indent="-285750">
              <a:buFont typeface="Arial" panose="020B0604020202020204" pitchFamily="34" charset="0"/>
              <a:buChar char="•"/>
            </a:pPr>
            <a:r>
              <a:rPr lang="en-US" sz="2300" dirty="0"/>
              <a:t>Prosthetic valve </a:t>
            </a:r>
          </a:p>
          <a:p>
            <a:pPr marL="742950" lvl="1" indent="-285750">
              <a:buFont typeface="Arial" panose="020B0604020202020204" pitchFamily="34" charset="0"/>
              <a:buChar char="•"/>
            </a:pPr>
            <a:r>
              <a:rPr lang="en-US" sz="2300" dirty="0"/>
              <a:t>Low complement levels</a:t>
            </a:r>
          </a:p>
          <a:p>
            <a:pPr marL="285750" indent="-285750">
              <a:buFont typeface="Arial" panose="020B0604020202020204" pitchFamily="34" charset="0"/>
              <a:buChar char="•"/>
            </a:pPr>
            <a:endParaRPr lang="en-US" sz="2200" b="1" dirty="0"/>
          </a:p>
          <a:p>
            <a:pPr lvl="2"/>
            <a:endParaRPr lang="en-US" dirty="0"/>
          </a:p>
        </p:txBody>
      </p:sp>
    </p:spTree>
    <p:extLst>
      <p:ext uri="{BB962C8B-B14F-4D97-AF65-F5344CB8AC3E}">
        <p14:creationId xmlns:p14="http://schemas.microsoft.com/office/powerpoint/2010/main" val="3530032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animEffect transition="in" filter="dissolve">
                                      <p:cBhvr>
                                        <p:cTn id="15" dur="500"/>
                                        <p:tgtEl>
                                          <p:spTgt spid="19">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19">
                                            <p:txEl>
                                              <p:pRg st="3" end="3"/>
                                            </p:txEl>
                                          </p:spTgt>
                                        </p:tgtEl>
                                        <p:attrNameLst>
                                          <p:attrName>style.visibility</p:attrName>
                                        </p:attrNameLst>
                                      </p:cBhvr>
                                      <p:to>
                                        <p:strVal val="visible"/>
                                      </p:to>
                                    </p:set>
                                    <p:animEffect transition="in" filter="dissolve">
                                      <p:cBhvr>
                                        <p:cTn id="18" dur="500"/>
                                        <p:tgtEl>
                                          <p:spTgt spid="19">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19">
                                            <p:txEl>
                                              <p:pRg st="4" end="4"/>
                                            </p:txEl>
                                          </p:spTgt>
                                        </p:tgtEl>
                                        <p:attrNameLst>
                                          <p:attrName>style.visibility</p:attrName>
                                        </p:attrNameLst>
                                      </p:cBhvr>
                                      <p:to>
                                        <p:strVal val="visible"/>
                                      </p:to>
                                    </p:set>
                                    <p:animEffect transition="in" filter="dissolve">
                                      <p:cBhvr>
                                        <p:cTn id="21" dur="500"/>
                                        <p:tgtEl>
                                          <p:spTgt spid="19">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ppt_x"/>
                                          </p:val>
                                        </p:tav>
                                        <p:tav tm="100000">
                                          <p:val>
                                            <p:strVal val="#ppt_x"/>
                                          </p:val>
                                        </p:tav>
                                      </p:tavLst>
                                    </p:anim>
                                    <p:anim calcmode="lin" valueType="num">
                                      <p:cBhvr additive="base">
                                        <p:cTn id="2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9">
                                            <p:txEl>
                                              <p:pRg st="6" end="6"/>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9">
                                            <p:txEl>
                                              <p:pRg st="7" end="7"/>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9">
                                            <p:txEl>
                                              <p:pRg st="8" end="8"/>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9">
                                            <p:txEl>
                                              <p:pRg st="9" end="9"/>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19">
                                            <p:txEl>
                                              <p:pRg st="10" end="10"/>
                                            </p:txEl>
                                          </p:spTgt>
                                        </p:tgtEl>
                                        <p:attrNameLst>
                                          <p:attrName>style.visibility</p:attrName>
                                        </p:attrNameLst>
                                      </p:cBhvr>
                                      <p:to>
                                        <p:strVal val="visible"/>
                                      </p:to>
                                    </p:set>
                                    <p:animEffect transition="in" filter="dissolve">
                                      <p:cBhvr>
                                        <p:cTn id="48" dur="500"/>
                                        <p:tgtEl>
                                          <p:spTgt spid="19">
                                            <p:txEl>
                                              <p:pRg st="10" end="10"/>
                                            </p:txEl>
                                          </p:spTgt>
                                        </p:tgtEl>
                                      </p:cBhvr>
                                    </p:animEffect>
                                  </p:childTnLst>
                                </p:cTn>
                              </p:par>
                              <p:par>
                                <p:cTn id="49" presetID="9" presetClass="entr" presetSubtype="0" fill="hold" nodeType="withEffect">
                                  <p:stCondLst>
                                    <p:cond delay="0"/>
                                  </p:stCondLst>
                                  <p:childTnLst>
                                    <p:set>
                                      <p:cBhvr>
                                        <p:cTn id="50" dur="1" fill="hold">
                                          <p:stCondLst>
                                            <p:cond delay="0"/>
                                          </p:stCondLst>
                                        </p:cTn>
                                        <p:tgtEl>
                                          <p:spTgt spid="19">
                                            <p:txEl>
                                              <p:pRg st="11" end="11"/>
                                            </p:txEl>
                                          </p:spTgt>
                                        </p:tgtEl>
                                        <p:attrNameLst>
                                          <p:attrName>style.visibility</p:attrName>
                                        </p:attrNameLst>
                                      </p:cBhvr>
                                      <p:to>
                                        <p:strVal val="visible"/>
                                      </p:to>
                                    </p:set>
                                    <p:animEffect transition="in" filter="dissolve">
                                      <p:cBhvr>
                                        <p:cTn id="51" dur="500"/>
                                        <p:tgtEl>
                                          <p:spTgt spid="19">
                                            <p:txEl>
                                              <p:pRg st="11" end="11"/>
                                            </p:txEl>
                                          </p:spTgt>
                                        </p:tgtEl>
                                      </p:cBhvr>
                                    </p:animEffect>
                                  </p:childTnLst>
                                </p:cTn>
                              </p:par>
                              <p:par>
                                <p:cTn id="52" presetID="9" presetClass="entr" presetSubtype="0" fill="hold" nodeType="withEffect">
                                  <p:stCondLst>
                                    <p:cond delay="0"/>
                                  </p:stCondLst>
                                  <p:childTnLst>
                                    <p:set>
                                      <p:cBhvr>
                                        <p:cTn id="53" dur="1" fill="hold">
                                          <p:stCondLst>
                                            <p:cond delay="0"/>
                                          </p:stCondLst>
                                        </p:cTn>
                                        <p:tgtEl>
                                          <p:spTgt spid="19">
                                            <p:txEl>
                                              <p:pRg st="12" end="12"/>
                                            </p:txEl>
                                          </p:spTgt>
                                        </p:tgtEl>
                                        <p:attrNameLst>
                                          <p:attrName>style.visibility</p:attrName>
                                        </p:attrNameLst>
                                      </p:cBhvr>
                                      <p:to>
                                        <p:strVal val="visible"/>
                                      </p:to>
                                    </p:set>
                                    <p:animEffect transition="in" filter="dissolve">
                                      <p:cBhvr>
                                        <p:cTn id="54" dur="500"/>
                                        <p:tgtEl>
                                          <p:spTgt spid="1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61082F-5608-1A4E-93B0-DD84323EF15B}"/>
              </a:ext>
            </a:extLst>
          </p:cNvPr>
          <p:cNvSpPr/>
          <p:nvPr/>
        </p:nvSpPr>
        <p:spPr>
          <a:xfrm>
            <a:off x="219456" y="205549"/>
            <a:ext cx="4801158" cy="4754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US" b="1" dirty="0">
                <a:solidFill>
                  <a:prstClr val="white"/>
                </a:solidFill>
                <a:latin typeface="Grotesque" panose="020B0504020202020204" pitchFamily="34" charset="0"/>
              </a:rPr>
              <a:t>Infective Endocarditis: Summary slide</a:t>
            </a:r>
          </a:p>
        </p:txBody>
      </p:sp>
      <p:sp>
        <p:nvSpPr>
          <p:cNvPr id="63" name="Rectangle 62">
            <a:extLst>
              <a:ext uri="{FF2B5EF4-FFF2-40B4-BE49-F238E27FC236}">
                <a16:creationId xmlns:a16="http://schemas.microsoft.com/office/drawing/2014/main" id="{4EA11EAD-F5A2-7A43-94DF-E2949BA51A32}"/>
              </a:ext>
            </a:extLst>
          </p:cNvPr>
          <p:cNvSpPr/>
          <p:nvPr/>
        </p:nvSpPr>
        <p:spPr>
          <a:xfrm>
            <a:off x="219456" y="788632"/>
            <a:ext cx="5673343" cy="4754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US" b="1" dirty="0">
                <a:solidFill>
                  <a:prstClr val="white"/>
                </a:solidFill>
                <a:latin typeface="Grotesque" panose="020B0504020202020204" pitchFamily="34" charset="0"/>
              </a:rPr>
              <a:t>Aetiology: </a:t>
            </a:r>
          </a:p>
        </p:txBody>
      </p:sp>
      <p:sp>
        <p:nvSpPr>
          <p:cNvPr id="72" name="Rectangle 71">
            <a:extLst>
              <a:ext uri="{FF2B5EF4-FFF2-40B4-BE49-F238E27FC236}">
                <a16:creationId xmlns:a16="http://schemas.microsoft.com/office/drawing/2014/main" id="{08A0CFE4-B32B-A04C-B3F8-61E6B686B4B5}"/>
              </a:ext>
            </a:extLst>
          </p:cNvPr>
          <p:cNvSpPr/>
          <p:nvPr/>
        </p:nvSpPr>
        <p:spPr>
          <a:xfrm>
            <a:off x="232052" y="3170334"/>
            <a:ext cx="2889653" cy="6381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US" b="1" dirty="0">
                <a:solidFill>
                  <a:prstClr val="white"/>
                </a:solidFill>
                <a:latin typeface="Grotesque" panose="020B0504020202020204" pitchFamily="34" charset="0"/>
              </a:rPr>
              <a:t>Examination:  </a:t>
            </a:r>
            <a:r>
              <a:rPr lang="en-US" b="1" dirty="0">
                <a:solidFill>
                  <a:schemeClr val="bg1"/>
                </a:solidFill>
                <a:latin typeface="Grotesque" panose="020B0504020202020204" pitchFamily="34" charset="0"/>
              </a:rPr>
              <a:t>FROM JANE</a:t>
            </a:r>
          </a:p>
        </p:txBody>
      </p:sp>
      <p:sp>
        <p:nvSpPr>
          <p:cNvPr id="74" name="Rectangle 73">
            <a:extLst>
              <a:ext uri="{FF2B5EF4-FFF2-40B4-BE49-F238E27FC236}">
                <a16:creationId xmlns:a16="http://schemas.microsoft.com/office/drawing/2014/main" id="{0CAAEC57-94AC-0D44-88EE-4A5B868B7DF1}"/>
              </a:ext>
            </a:extLst>
          </p:cNvPr>
          <p:cNvSpPr/>
          <p:nvPr/>
        </p:nvSpPr>
        <p:spPr>
          <a:xfrm>
            <a:off x="3157727" y="3191255"/>
            <a:ext cx="5673343" cy="61719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US" b="1" dirty="0">
                <a:solidFill>
                  <a:prstClr val="white"/>
                </a:solidFill>
                <a:latin typeface="Grotesque" panose="020B0504020202020204" pitchFamily="34" charset="0"/>
              </a:rPr>
              <a:t>Investigations:  BE TIMER</a:t>
            </a:r>
          </a:p>
        </p:txBody>
      </p:sp>
      <p:sp>
        <p:nvSpPr>
          <p:cNvPr id="64" name="Rectangle 63">
            <a:extLst>
              <a:ext uri="{FF2B5EF4-FFF2-40B4-BE49-F238E27FC236}">
                <a16:creationId xmlns:a16="http://schemas.microsoft.com/office/drawing/2014/main" id="{710593BA-580C-5D4D-9807-02D483826E4D}"/>
              </a:ext>
            </a:extLst>
          </p:cNvPr>
          <p:cNvSpPr/>
          <p:nvPr/>
        </p:nvSpPr>
        <p:spPr>
          <a:xfrm>
            <a:off x="206856" y="1367094"/>
            <a:ext cx="2902251" cy="1682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US" sz="1400" b="1" dirty="0">
                <a:solidFill>
                  <a:srgbClr val="C00000"/>
                </a:solidFill>
                <a:latin typeface="Grotesque" panose="020B0504020202020204" pitchFamily="34" charset="0"/>
              </a:rPr>
              <a:t>Staph aureus </a:t>
            </a:r>
            <a:r>
              <a:rPr lang="en-US" sz="1400" dirty="0">
                <a:solidFill>
                  <a:srgbClr val="C00000"/>
                </a:solidFill>
                <a:latin typeface="Grotesque" panose="020B0504020202020204" pitchFamily="34" charset="0"/>
              </a:rPr>
              <a:t>– most common cause</a:t>
            </a:r>
          </a:p>
          <a:p>
            <a:pPr defTabSz="609630"/>
            <a:r>
              <a:rPr lang="en-US" sz="1400" b="1" dirty="0">
                <a:solidFill>
                  <a:prstClr val="black"/>
                </a:solidFill>
                <a:latin typeface="Grotesque" panose="020B0504020202020204" pitchFamily="34" charset="0"/>
              </a:rPr>
              <a:t>Strep viridans </a:t>
            </a:r>
            <a:r>
              <a:rPr lang="en-US" sz="1400" dirty="0">
                <a:solidFill>
                  <a:prstClr val="black"/>
                </a:solidFill>
                <a:latin typeface="Grotesque" panose="020B0504020202020204" pitchFamily="34" charset="0"/>
              </a:rPr>
              <a:t>– poor dentition/dental procedure</a:t>
            </a:r>
          </a:p>
          <a:p>
            <a:pPr defTabSz="609630"/>
            <a:r>
              <a:rPr lang="en-US" sz="1400" b="1" dirty="0">
                <a:solidFill>
                  <a:prstClr val="black"/>
                </a:solidFill>
                <a:latin typeface="Grotesque" panose="020B0504020202020204" pitchFamily="34" charset="0"/>
              </a:rPr>
              <a:t>Staph epidermis </a:t>
            </a:r>
            <a:r>
              <a:rPr lang="en-US" sz="1400" dirty="0">
                <a:solidFill>
                  <a:prstClr val="black"/>
                </a:solidFill>
                <a:latin typeface="Grotesque" panose="020B0504020202020204" pitchFamily="34" charset="0"/>
              </a:rPr>
              <a:t>- &lt;2 months of surgery</a:t>
            </a:r>
          </a:p>
          <a:p>
            <a:pPr defTabSz="609630"/>
            <a:r>
              <a:rPr lang="en-US" sz="1400" b="1" dirty="0">
                <a:solidFill>
                  <a:prstClr val="black"/>
                </a:solidFill>
                <a:latin typeface="Grotesque" panose="020B0504020202020204" pitchFamily="34" charset="0"/>
              </a:rPr>
              <a:t>Strep bovis </a:t>
            </a:r>
            <a:r>
              <a:rPr lang="en-US" sz="1400" dirty="0">
                <a:solidFill>
                  <a:prstClr val="black"/>
                </a:solidFill>
                <a:latin typeface="Grotesque" panose="020B0504020202020204" pitchFamily="34" charset="0"/>
              </a:rPr>
              <a:t>– colorectal cancer</a:t>
            </a:r>
          </a:p>
        </p:txBody>
      </p:sp>
      <p:sp>
        <p:nvSpPr>
          <p:cNvPr id="66" name="Rectangle 65">
            <a:extLst>
              <a:ext uri="{FF2B5EF4-FFF2-40B4-BE49-F238E27FC236}">
                <a16:creationId xmlns:a16="http://schemas.microsoft.com/office/drawing/2014/main" id="{89A5F8A3-8B25-654B-9A72-04F981E40E70}"/>
              </a:ext>
            </a:extLst>
          </p:cNvPr>
          <p:cNvSpPr/>
          <p:nvPr/>
        </p:nvSpPr>
        <p:spPr>
          <a:xfrm>
            <a:off x="3193752" y="1367094"/>
            <a:ext cx="2699047" cy="1682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latin typeface="Grotesque" panose="020B0504020202020204" pitchFamily="34" charset="0"/>
              </a:rPr>
              <a:t>Risk Factors: </a:t>
            </a:r>
          </a:p>
          <a:p>
            <a:pPr marL="285750" indent="-285750">
              <a:buFont typeface="Arial" panose="020B0604020202020204" pitchFamily="34" charset="0"/>
              <a:buChar char="•"/>
            </a:pPr>
            <a:r>
              <a:rPr lang="en-US" sz="1400" dirty="0">
                <a:solidFill>
                  <a:schemeClr val="tx1"/>
                </a:solidFill>
                <a:latin typeface="Grotesque" panose="020B0504020202020204" pitchFamily="34" charset="0"/>
              </a:rPr>
              <a:t>Valvular/heart disease </a:t>
            </a:r>
          </a:p>
          <a:p>
            <a:pPr marL="285750" indent="-285750">
              <a:buFont typeface="Arial" panose="020B0604020202020204" pitchFamily="34" charset="0"/>
              <a:buChar char="•"/>
            </a:pPr>
            <a:r>
              <a:rPr lang="en-US" sz="1400" dirty="0">
                <a:solidFill>
                  <a:schemeClr val="tx1"/>
                </a:solidFill>
                <a:latin typeface="Grotesque" panose="020B0504020202020204" pitchFamily="34" charset="0"/>
              </a:rPr>
              <a:t>IV drug use </a:t>
            </a:r>
          </a:p>
          <a:p>
            <a:pPr marL="285750" indent="-285750">
              <a:buFont typeface="Arial" panose="020B0604020202020204" pitchFamily="34" charset="0"/>
              <a:buChar char="•"/>
            </a:pPr>
            <a:r>
              <a:rPr lang="en-US" sz="1400" dirty="0">
                <a:solidFill>
                  <a:schemeClr val="tx1"/>
                </a:solidFill>
                <a:latin typeface="Grotesque" panose="020B0504020202020204" pitchFamily="34" charset="0"/>
              </a:rPr>
              <a:t>Valve replacement/prosthetic</a:t>
            </a:r>
          </a:p>
          <a:p>
            <a:pPr marL="285750" indent="-285750">
              <a:buFont typeface="Arial" panose="020B0604020202020204" pitchFamily="34" charset="0"/>
              <a:buChar char="•"/>
            </a:pPr>
            <a:r>
              <a:rPr lang="en-US" sz="1400" dirty="0">
                <a:solidFill>
                  <a:schemeClr val="tx1"/>
                </a:solidFill>
                <a:latin typeface="Grotesque" panose="020B0504020202020204" pitchFamily="34" charset="0"/>
              </a:rPr>
              <a:t>Long standing catheter </a:t>
            </a:r>
          </a:p>
          <a:p>
            <a:pPr marL="285750" indent="-285750">
              <a:buFont typeface="Arial" panose="020B0604020202020204" pitchFamily="34" charset="0"/>
              <a:buChar char="•"/>
            </a:pPr>
            <a:r>
              <a:rPr lang="en-US" sz="1400" dirty="0">
                <a:solidFill>
                  <a:schemeClr val="tx1"/>
                </a:solidFill>
                <a:latin typeface="Grotesque" panose="020B0504020202020204" pitchFamily="34" charset="0"/>
              </a:rPr>
              <a:t>Dental Work/Poor dentition </a:t>
            </a:r>
          </a:p>
          <a:p>
            <a:pPr defTabSz="609630"/>
            <a:endParaRPr lang="en-US" sz="1400" b="1" dirty="0">
              <a:solidFill>
                <a:prstClr val="black"/>
              </a:solidFill>
              <a:latin typeface="Grotesque" panose="020B0504020202020204" pitchFamily="34" charset="0"/>
            </a:endParaRPr>
          </a:p>
        </p:txBody>
      </p:sp>
      <p:sp>
        <p:nvSpPr>
          <p:cNvPr id="77" name="Rectangle 76">
            <a:extLst>
              <a:ext uri="{FF2B5EF4-FFF2-40B4-BE49-F238E27FC236}">
                <a16:creationId xmlns:a16="http://schemas.microsoft.com/office/drawing/2014/main" id="{CAD85011-01BE-1346-903C-A2ED35F12850}"/>
              </a:ext>
            </a:extLst>
          </p:cNvPr>
          <p:cNvSpPr/>
          <p:nvPr/>
        </p:nvSpPr>
        <p:spPr>
          <a:xfrm>
            <a:off x="5994398" y="803804"/>
            <a:ext cx="6176278" cy="4754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US" b="1" dirty="0">
                <a:solidFill>
                  <a:prstClr val="white"/>
                </a:solidFill>
                <a:latin typeface="Grotesque" panose="020B0504020202020204" pitchFamily="34" charset="0"/>
              </a:rPr>
              <a:t>Management: </a:t>
            </a:r>
          </a:p>
        </p:txBody>
      </p:sp>
      <p:sp>
        <p:nvSpPr>
          <p:cNvPr id="80" name="Rectangle 79">
            <a:extLst>
              <a:ext uri="{FF2B5EF4-FFF2-40B4-BE49-F238E27FC236}">
                <a16:creationId xmlns:a16="http://schemas.microsoft.com/office/drawing/2014/main" id="{85124AC5-63B2-8542-A5C6-162AB3185962}"/>
              </a:ext>
            </a:extLst>
          </p:cNvPr>
          <p:cNvSpPr/>
          <p:nvPr/>
        </p:nvSpPr>
        <p:spPr>
          <a:xfrm>
            <a:off x="5977444" y="1313403"/>
            <a:ext cx="6193232" cy="661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78" indent="-285778" defTabSz="609630">
              <a:buFont typeface="Zapf Dingbats"/>
              <a:buChar char="✶"/>
            </a:pPr>
            <a:r>
              <a:rPr lang="en-US" b="1" dirty="0">
                <a:solidFill>
                  <a:prstClr val="black"/>
                </a:solidFill>
                <a:latin typeface="Grotesque" panose="020B0504020202020204" pitchFamily="34" charset="0"/>
              </a:rPr>
              <a:t>First line – </a:t>
            </a:r>
            <a:r>
              <a:rPr lang="en-US" b="1" dirty="0">
                <a:solidFill>
                  <a:srgbClr val="C00000"/>
                </a:solidFill>
                <a:latin typeface="Grotesque" panose="020B0504020202020204" pitchFamily="34" charset="0"/>
              </a:rPr>
              <a:t>Refer to cardiologist/infectious diseases </a:t>
            </a:r>
            <a:r>
              <a:rPr lang="en-US" b="1" dirty="0">
                <a:solidFill>
                  <a:srgbClr val="C00000"/>
                </a:solidFill>
                <a:latin typeface="Grotesque" panose="020B0504020202020204" pitchFamily="34" charset="0"/>
                <a:sym typeface="Wingdings" pitchFamily="2" charset="2"/>
              </a:rPr>
              <a:t> empirical then targeted</a:t>
            </a:r>
            <a:endParaRPr lang="en-US" b="1" dirty="0">
              <a:solidFill>
                <a:srgbClr val="C00000"/>
              </a:solidFill>
              <a:latin typeface="Grotesque" panose="020B0504020202020204" pitchFamily="34" charset="0"/>
            </a:endParaRPr>
          </a:p>
        </p:txBody>
      </p:sp>
      <p:sp>
        <p:nvSpPr>
          <p:cNvPr id="83" name="Rectangle 82">
            <a:extLst>
              <a:ext uri="{FF2B5EF4-FFF2-40B4-BE49-F238E27FC236}">
                <a16:creationId xmlns:a16="http://schemas.microsoft.com/office/drawing/2014/main" id="{ED596B1A-1BD8-D441-A841-4E7A2CD50D91}"/>
              </a:ext>
            </a:extLst>
          </p:cNvPr>
          <p:cNvSpPr/>
          <p:nvPr/>
        </p:nvSpPr>
        <p:spPr>
          <a:xfrm>
            <a:off x="8867092" y="3214292"/>
            <a:ext cx="3105450" cy="59415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US" b="1" dirty="0">
                <a:solidFill>
                  <a:prstClr val="white"/>
                </a:solidFill>
                <a:latin typeface="Grotesque" panose="020B0504020202020204" pitchFamily="34" charset="0"/>
              </a:rPr>
              <a:t>Complications: </a:t>
            </a:r>
          </a:p>
        </p:txBody>
      </p:sp>
      <p:sp>
        <p:nvSpPr>
          <p:cNvPr id="84" name="Rectangle 83">
            <a:extLst>
              <a:ext uri="{FF2B5EF4-FFF2-40B4-BE49-F238E27FC236}">
                <a16:creationId xmlns:a16="http://schemas.microsoft.com/office/drawing/2014/main" id="{D8325D33-4114-644C-9E68-54CA26E137EA}"/>
              </a:ext>
            </a:extLst>
          </p:cNvPr>
          <p:cNvSpPr/>
          <p:nvPr/>
        </p:nvSpPr>
        <p:spPr>
          <a:xfrm>
            <a:off x="8893112" y="3883422"/>
            <a:ext cx="3092440" cy="68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78" indent="-285778" defTabSz="609630">
              <a:buFont typeface="Zapf Dingbats"/>
              <a:buChar char="✶"/>
            </a:pPr>
            <a:r>
              <a:rPr lang="en-US" dirty="0">
                <a:solidFill>
                  <a:prstClr val="black"/>
                </a:solidFill>
                <a:latin typeface="Grotesque" panose="020B0504020202020204" pitchFamily="34" charset="0"/>
              </a:rPr>
              <a:t>Stroke</a:t>
            </a:r>
          </a:p>
        </p:txBody>
      </p:sp>
      <p:pic>
        <p:nvPicPr>
          <p:cNvPr id="1026" name="Picture 2" descr="Osmosis from Elsevier - Endocarditis means inflammation of ...">
            <a:extLst>
              <a:ext uri="{FF2B5EF4-FFF2-40B4-BE49-F238E27FC236}">
                <a16:creationId xmlns:a16="http://schemas.microsoft.com/office/drawing/2014/main" id="{BE7D76AE-2ED9-6992-A701-59B06CA3F1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650" y="3929239"/>
            <a:ext cx="2699457" cy="269945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MODIFIED Duke Criteria for Infective Endocarditis - MNEMONIC">
            <a:extLst>
              <a:ext uri="{FF2B5EF4-FFF2-40B4-BE49-F238E27FC236}">
                <a16:creationId xmlns:a16="http://schemas.microsoft.com/office/drawing/2014/main" id="{F90FDDBA-676C-1D51-D6AA-0901D7A7B4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8959" y="3881428"/>
            <a:ext cx="5572111" cy="29630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1C7CCA1-4A06-090F-114D-A4723D636DA9}"/>
              </a:ext>
            </a:extLst>
          </p:cNvPr>
          <p:cNvSpPr/>
          <p:nvPr/>
        </p:nvSpPr>
        <p:spPr>
          <a:xfrm>
            <a:off x="8893112" y="4774877"/>
            <a:ext cx="3092440" cy="68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78" indent="-285778" defTabSz="609630">
              <a:buFont typeface="Zapf Dingbats"/>
              <a:buChar char="✶"/>
            </a:pPr>
            <a:r>
              <a:rPr lang="en-US" dirty="0">
                <a:solidFill>
                  <a:prstClr val="black"/>
                </a:solidFill>
                <a:latin typeface="Grotesque" panose="020B0504020202020204" pitchFamily="34" charset="0"/>
              </a:rPr>
              <a:t>PE</a:t>
            </a:r>
          </a:p>
        </p:txBody>
      </p:sp>
      <p:sp>
        <p:nvSpPr>
          <p:cNvPr id="6" name="Rectangle 5">
            <a:extLst>
              <a:ext uri="{FF2B5EF4-FFF2-40B4-BE49-F238E27FC236}">
                <a16:creationId xmlns:a16="http://schemas.microsoft.com/office/drawing/2014/main" id="{E87F3E7B-DC7E-C87A-4340-6C88673FF6D5}"/>
              </a:ext>
            </a:extLst>
          </p:cNvPr>
          <p:cNvSpPr/>
          <p:nvPr/>
        </p:nvSpPr>
        <p:spPr>
          <a:xfrm>
            <a:off x="8893112" y="5666333"/>
            <a:ext cx="3092440" cy="68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78" indent="-285778" defTabSz="609630">
              <a:buFont typeface="Zapf Dingbats"/>
              <a:buChar char="✶"/>
            </a:pPr>
            <a:r>
              <a:rPr lang="en-US" dirty="0">
                <a:solidFill>
                  <a:prstClr val="black"/>
                </a:solidFill>
                <a:latin typeface="Grotesque" panose="020B0504020202020204" pitchFamily="34" charset="0"/>
              </a:rPr>
              <a:t>Congestive HF</a:t>
            </a:r>
          </a:p>
        </p:txBody>
      </p:sp>
      <p:sp>
        <p:nvSpPr>
          <p:cNvPr id="7" name="Rectangle 6">
            <a:extLst>
              <a:ext uri="{FF2B5EF4-FFF2-40B4-BE49-F238E27FC236}">
                <a16:creationId xmlns:a16="http://schemas.microsoft.com/office/drawing/2014/main" id="{17F34588-EF1F-73CD-947A-44574DBE0BFB}"/>
              </a:ext>
            </a:extLst>
          </p:cNvPr>
          <p:cNvSpPr/>
          <p:nvPr/>
        </p:nvSpPr>
        <p:spPr>
          <a:xfrm>
            <a:off x="5977444" y="2125598"/>
            <a:ext cx="6193232" cy="661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78" indent="-285778" defTabSz="609630">
              <a:buFont typeface="Zapf Dingbats"/>
              <a:buChar char="✶"/>
            </a:pPr>
            <a:r>
              <a:rPr lang="en-US" sz="1800" b="1" dirty="0">
                <a:solidFill>
                  <a:prstClr val="black"/>
                </a:solidFill>
                <a:latin typeface="Grotesque" panose="020B0504020202020204" pitchFamily="34" charset="0"/>
              </a:rPr>
              <a:t>Surgery: </a:t>
            </a:r>
            <a:r>
              <a:rPr lang="en-US" sz="1800" dirty="0">
                <a:solidFill>
                  <a:schemeClr val="tx1"/>
                </a:solidFill>
                <a:latin typeface="Grotesque" panose="020B0504020202020204" pitchFamily="34" charset="0"/>
              </a:rPr>
              <a:t>Severe valvular incompetence, Aortic abscess Recurrent emboli after antibiotic therapy</a:t>
            </a:r>
          </a:p>
        </p:txBody>
      </p:sp>
    </p:spTree>
    <p:extLst>
      <p:ext uri="{BB962C8B-B14F-4D97-AF65-F5344CB8AC3E}">
        <p14:creationId xmlns:p14="http://schemas.microsoft.com/office/powerpoint/2010/main" val="39668692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41481"/>
            <a:ext cx="9558262" cy="947481"/>
          </a:xfrm>
          <a:prstGeom prst="rect">
            <a:avLst/>
          </a:prstGeom>
          <a:solidFill>
            <a:srgbClr val="A52129"/>
          </a:solidFill>
        </p:spPr>
      </p:sp>
      <p:sp>
        <p:nvSpPr>
          <p:cNvPr id="3" name="TextBox 3"/>
          <p:cNvSpPr txBox="1"/>
          <p:nvPr/>
        </p:nvSpPr>
        <p:spPr>
          <a:xfrm>
            <a:off x="294279" y="180198"/>
            <a:ext cx="8565883" cy="827214"/>
          </a:xfrm>
          <a:prstGeom prst="rect">
            <a:avLst/>
          </a:prstGeom>
        </p:spPr>
        <p:txBody>
          <a:bodyPr lIns="0" tIns="0" rIns="0" bIns="0" rtlCol="0" anchor="t">
            <a:spAutoFit/>
          </a:bodyPr>
          <a:lstStyle/>
          <a:p>
            <a:pPr defTabSz="609630">
              <a:lnSpc>
                <a:spcPts val="6666"/>
              </a:lnSpc>
            </a:pPr>
            <a:r>
              <a:rPr lang="en-US" sz="4800" spc="199" dirty="0">
                <a:solidFill>
                  <a:srgbClr val="FFFFFF"/>
                </a:solidFill>
              </a:rPr>
              <a:t>Urinary Tract Infection</a:t>
            </a:r>
          </a:p>
        </p:txBody>
      </p:sp>
      <p:grpSp>
        <p:nvGrpSpPr>
          <p:cNvPr id="5" name="Group 4">
            <a:extLst>
              <a:ext uri="{FF2B5EF4-FFF2-40B4-BE49-F238E27FC236}">
                <a16:creationId xmlns:a16="http://schemas.microsoft.com/office/drawing/2014/main" id="{64EED4BD-F4D5-724D-C0A0-34AA2EB525F4}"/>
              </a:ext>
            </a:extLst>
          </p:cNvPr>
          <p:cNvGrpSpPr/>
          <p:nvPr/>
        </p:nvGrpSpPr>
        <p:grpSpPr>
          <a:xfrm>
            <a:off x="6435040" y="141481"/>
            <a:ext cx="1042783" cy="947481"/>
            <a:chOff x="908003" y="3229019"/>
            <a:chExt cx="1294923" cy="1294923"/>
          </a:xfrm>
        </p:grpSpPr>
        <p:grpSp>
          <p:nvGrpSpPr>
            <p:cNvPr id="6" name="Group 9">
              <a:extLst>
                <a:ext uri="{FF2B5EF4-FFF2-40B4-BE49-F238E27FC236}">
                  <a16:creationId xmlns:a16="http://schemas.microsoft.com/office/drawing/2014/main" id="{CA598559-0C00-7171-46AC-CDB12653937D}"/>
                </a:ext>
              </a:extLst>
            </p:cNvPr>
            <p:cNvGrpSpPr/>
            <p:nvPr/>
          </p:nvGrpSpPr>
          <p:grpSpPr>
            <a:xfrm>
              <a:off x="908003" y="3229019"/>
              <a:ext cx="1294923" cy="1294923"/>
              <a:chOff x="0" y="0"/>
              <a:chExt cx="6350000" cy="6350000"/>
            </a:xfrm>
          </p:grpSpPr>
          <p:sp>
            <p:nvSpPr>
              <p:cNvPr id="8" name="Freeform 10">
                <a:extLst>
                  <a:ext uri="{FF2B5EF4-FFF2-40B4-BE49-F238E27FC236}">
                    <a16:creationId xmlns:a16="http://schemas.microsoft.com/office/drawing/2014/main" id="{51C87B8E-CEE9-DFA9-5568-452919762469}"/>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D9D9"/>
              </a:solidFill>
            </p:spPr>
          </p:sp>
        </p:grpSp>
        <p:pic>
          <p:nvPicPr>
            <p:cNvPr id="7" name="Graphic 6" descr="Open book with solid fill">
              <a:extLst>
                <a:ext uri="{FF2B5EF4-FFF2-40B4-BE49-F238E27FC236}">
                  <a16:creationId xmlns:a16="http://schemas.microsoft.com/office/drawing/2014/main" id="{8B5677F1-B67E-5ABB-764F-9A7FF9973E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1786" y="3408681"/>
              <a:ext cx="907355" cy="907355"/>
            </a:xfrm>
            <a:prstGeom prst="rect">
              <a:avLst/>
            </a:prstGeom>
          </p:spPr>
        </p:pic>
      </p:grpSp>
      <p:grpSp>
        <p:nvGrpSpPr>
          <p:cNvPr id="9" name="Group 8">
            <a:extLst>
              <a:ext uri="{FF2B5EF4-FFF2-40B4-BE49-F238E27FC236}">
                <a16:creationId xmlns:a16="http://schemas.microsoft.com/office/drawing/2014/main" id="{B5F8205A-FBA8-0B1B-40CD-34F7BA898123}"/>
              </a:ext>
            </a:extLst>
          </p:cNvPr>
          <p:cNvGrpSpPr/>
          <p:nvPr/>
        </p:nvGrpSpPr>
        <p:grpSpPr>
          <a:xfrm>
            <a:off x="7560419" y="145885"/>
            <a:ext cx="956459" cy="918008"/>
            <a:chOff x="3187791" y="3229019"/>
            <a:chExt cx="1294923" cy="1294923"/>
          </a:xfrm>
        </p:grpSpPr>
        <p:grpSp>
          <p:nvGrpSpPr>
            <p:cNvPr id="10" name="Group 7">
              <a:extLst>
                <a:ext uri="{FF2B5EF4-FFF2-40B4-BE49-F238E27FC236}">
                  <a16:creationId xmlns:a16="http://schemas.microsoft.com/office/drawing/2014/main" id="{C6A52E7A-8A15-36AE-6DA1-5B095B1359D7}"/>
                </a:ext>
              </a:extLst>
            </p:cNvPr>
            <p:cNvGrpSpPr/>
            <p:nvPr/>
          </p:nvGrpSpPr>
          <p:grpSpPr>
            <a:xfrm>
              <a:off x="3187791" y="3229019"/>
              <a:ext cx="1294923" cy="1294923"/>
              <a:chOff x="0" y="0"/>
              <a:chExt cx="6350000" cy="6350000"/>
            </a:xfrm>
          </p:grpSpPr>
          <p:sp>
            <p:nvSpPr>
              <p:cNvPr id="12" name="Freeform 8">
                <a:extLst>
                  <a:ext uri="{FF2B5EF4-FFF2-40B4-BE49-F238E27FC236}">
                    <a16:creationId xmlns:a16="http://schemas.microsoft.com/office/drawing/2014/main" id="{956A2D8D-5A77-AE5D-E545-3D77AB8B82EB}"/>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D9D9"/>
              </a:solidFill>
            </p:spPr>
          </p:sp>
        </p:grpSp>
        <p:pic>
          <p:nvPicPr>
            <p:cNvPr id="11" name="Graphic 10" descr="List with solid fill">
              <a:extLst>
                <a:ext uri="{FF2B5EF4-FFF2-40B4-BE49-F238E27FC236}">
                  <a16:creationId xmlns:a16="http://schemas.microsoft.com/office/drawing/2014/main" id="{19230827-EC71-C3AC-BE56-3E2815F7EA8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21185" y="3441353"/>
              <a:ext cx="828133" cy="828133"/>
            </a:xfrm>
            <a:prstGeom prst="rect">
              <a:avLst/>
            </a:prstGeom>
          </p:spPr>
        </p:pic>
      </p:grpSp>
      <p:sp>
        <p:nvSpPr>
          <p:cNvPr id="14" name="TextBox 13">
            <a:extLst>
              <a:ext uri="{FF2B5EF4-FFF2-40B4-BE49-F238E27FC236}">
                <a16:creationId xmlns:a16="http://schemas.microsoft.com/office/drawing/2014/main" id="{ED8D4BA9-F0B9-E204-0117-E03596046750}"/>
              </a:ext>
            </a:extLst>
          </p:cNvPr>
          <p:cNvSpPr txBox="1"/>
          <p:nvPr/>
        </p:nvSpPr>
        <p:spPr>
          <a:xfrm>
            <a:off x="255726" y="1156633"/>
            <a:ext cx="8050207" cy="7248138"/>
          </a:xfrm>
          <a:prstGeom prst="rect">
            <a:avLst/>
          </a:prstGeom>
          <a:noFill/>
        </p:spPr>
        <p:txBody>
          <a:bodyPr wrap="square" rtlCol="0">
            <a:spAutoFit/>
          </a:bodyPr>
          <a:lstStyle/>
          <a:p>
            <a:r>
              <a:rPr lang="en-US" sz="2000" b="1" dirty="0"/>
              <a:t>Definition: </a:t>
            </a:r>
            <a:r>
              <a:rPr lang="en-GB" sz="2000" dirty="0">
                <a:solidFill>
                  <a:srgbClr val="222222"/>
                </a:solidFill>
                <a:effectLst/>
                <a:ea typeface="Times New Roman" panose="02020603050405020304" pitchFamily="18" charset="0"/>
              </a:rPr>
              <a:t>presence of a </a:t>
            </a:r>
            <a:r>
              <a:rPr lang="en-GB" sz="2000" b="1" dirty="0">
                <a:solidFill>
                  <a:srgbClr val="222222"/>
                </a:solidFill>
                <a:effectLst/>
                <a:ea typeface="Times New Roman" panose="02020603050405020304" pitchFamily="18" charset="0"/>
              </a:rPr>
              <a:t>pure growth of &gt; </a:t>
            </a:r>
            <a:r>
              <a:rPr lang="en-GB" sz="2000" b="1" dirty="0">
                <a:solidFill>
                  <a:srgbClr val="C00000"/>
                </a:solidFill>
                <a:effectLst/>
                <a:ea typeface="Times New Roman" panose="02020603050405020304" pitchFamily="18" charset="0"/>
              </a:rPr>
              <a:t>10</a:t>
            </a:r>
            <a:r>
              <a:rPr lang="en-GB" sz="2000" b="1" baseline="30000" dirty="0">
                <a:solidFill>
                  <a:srgbClr val="C00000"/>
                </a:solidFill>
                <a:effectLst/>
                <a:ea typeface="Times New Roman" panose="02020603050405020304" pitchFamily="18" charset="0"/>
              </a:rPr>
              <a:t>5</a:t>
            </a:r>
            <a:r>
              <a:rPr lang="en-GB" sz="2000" b="1" dirty="0">
                <a:solidFill>
                  <a:srgbClr val="C00000"/>
                </a:solidFill>
                <a:effectLst/>
                <a:ea typeface="Times New Roman" panose="02020603050405020304" pitchFamily="18" charset="0"/>
              </a:rPr>
              <a:t> colony forming units per mL </a:t>
            </a:r>
            <a:r>
              <a:rPr lang="en-GB" sz="2000" b="1" dirty="0">
                <a:solidFill>
                  <a:srgbClr val="222222"/>
                </a:solidFill>
                <a:effectLst/>
                <a:ea typeface="Times New Roman" panose="02020603050405020304" pitchFamily="18" charset="0"/>
              </a:rPr>
              <a:t>of fresh MSU</a:t>
            </a:r>
            <a:r>
              <a:rPr lang="en-GB" sz="2000" dirty="0">
                <a:solidFill>
                  <a:srgbClr val="222222"/>
                </a:solidFill>
                <a:ea typeface="Times New Roman" panose="02020603050405020304" pitchFamily="18" charset="0"/>
              </a:rPr>
              <a:t>. </a:t>
            </a:r>
            <a:r>
              <a:rPr lang="en-GB" sz="2000" dirty="0">
                <a:solidFill>
                  <a:prstClr val="black"/>
                </a:solidFill>
              </a:rPr>
              <a:t>UTI may affect bladder (cystitis), kidney (pyelonephritis) or prostate (prostatitis).</a:t>
            </a:r>
          </a:p>
          <a:p>
            <a:endParaRPr lang="en-GB" sz="2000" dirty="0">
              <a:solidFill>
                <a:prstClr val="black"/>
              </a:solidFill>
            </a:endParaRPr>
          </a:p>
          <a:p>
            <a:pPr lvl="0">
              <a:defRPr/>
            </a:pPr>
            <a:r>
              <a:rPr lang="en-GB" sz="2000" b="1" dirty="0">
                <a:solidFill>
                  <a:prstClr val="black"/>
                </a:solidFill>
              </a:rPr>
              <a:t>Risk Factors: </a:t>
            </a:r>
          </a:p>
          <a:p>
            <a:pPr marL="342900" lvl="0" indent="-342900">
              <a:buFont typeface="Arial" panose="020B0604020202020204" pitchFamily="34" charset="0"/>
              <a:buChar char="•"/>
              <a:defRPr/>
            </a:pPr>
            <a:r>
              <a:rPr lang="en-GB" sz="2000" b="1" dirty="0">
                <a:solidFill>
                  <a:srgbClr val="C00000"/>
                </a:solidFill>
              </a:rPr>
              <a:t>Women &gt; Men; </a:t>
            </a:r>
            <a:r>
              <a:rPr lang="en-GB" sz="2000" dirty="0"/>
              <a:t>shorter urethra + anal/genital regions that are closer</a:t>
            </a:r>
          </a:p>
          <a:p>
            <a:pPr marL="342900" lvl="0" indent="-342900">
              <a:buFont typeface="Arial" panose="020B0604020202020204" pitchFamily="34" charset="0"/>
              <a:buChar char="•"/>
              <a:defRPr/>
            </a:pPr>
            <a:r>
              <a:rPr lang="it-IT" sz="2000" dirty="0">
                <a:solidFill>
                  <a:prstClr val="black"/>
                </a:solidFill>
              </a:rPr>
              <a:t>Age &gt;50 </a:t>
            </a:r>
          </a:p>
          <a:p>
            <a:pPr marL="342900" lvl="0" indent="-342900">
              <a:buFont typeface="Arial" panose="020B0604020202020204" pitchFamily="34" charset="0"/>
              <a:buChar char="•"/>
              <a:defRPr/>
            </a:pPr>
            <a:r>
              <a:rPr lang="it-IT" sz="2000" dirty="0">
                <a:solidFill>
                  <a:prstClr val="black"/>
                </a:solidFill>
              </a:rPr>
              <a:t>Urine outflow obstruction (BPH, stones, strictures)</a:t>
            </a:r>
          </a:p>
          <a:p>
            <a:endParaRPr lang="en-GB" sz="2000" dirty="0">
              <a:solidFill>
                <a:prstClr val="black"/>
              </a:solidFill>
            </a:endParaRPr>
          </a:p>
          <a:p>
            <a:r>
              <a:rPr lang="en-GB" sz="2000" b="1" dirty="0">
                <a:solidFill>
                  <a:prstClr val="black"/>
                </a:solidFill>
              </a:rPr>
              <a:t>Aetiology: </a:t>
            </a:r>
            <a:r>
              <a:rPr lang="it-IT" sz="2000" b="1" dirty="0">
                <a:solidFill>
                  <a:srgbClr val="C00000"/>
                </a:solidFill>
              </a:rPr>
              <a:t>Escherichia coli (80%), </a:t>
            </a:r>
            <a:r>
              <a:rPr lang="it-IT" sz="2000" dirty="0">
                <a:solidFill>
                  <a:prstClr val="black"/>
                </a:solidFill>
              </a:rPr>
              <a:t>Enterococcus + </a:t>
            </a:r>
            <a:r>
              <a:rPr lang="it-IT" sz="2000" dirty="0"/>
              <a:t>Proteus mirabilis </a:t>
            </a:r>
            <a:r>
              <a:rPr lang="it-IT" sz="2000" dirty="0">
                <a:sym typeface="Wingdings" pitchFamily="2" charset="2"/>
              </a:rPr>
              <a:t> staghorn calculus</a:t>
            </a:r>
          </a:p>
          <a:p>
            <a:endParaRPr lang="it-IT" sz="2000" dirty="0">
              <a:sym typeface="Wingdings" pitchFamily="2" charset="2"/>
            </a:endParaRPr>
          </a:p>
          <a:p>
            <a:r>
              <a:rPr lang="en-US" sz="2000" b="1" dirty="0"/>
              <a:t>Signs/Symptoms: </a:t>
            </a:r>
          </a:p>
          <a:p>
            <a:pPr marL="342900" indent="-342900">
              <a:buFont typeface="Arial" panose="020B0604020202020204" pitchFamily="34" charset="0"/>
              <a:buChar char="•"/>
            </a:pPr>
            <a:r>
              <a:rPr lang="en-US" sz="2000" b="1" dirty="0"/>
              <a:t>Upper UT symptoms(Pyelonephritis): </a:t>
            </a:r>
            <a:r>
              <a:rPr lang="en-US" sz="2000" b="1" dirty="0">
                <a:solidFill>
                  <a:srgbClr val="C00000"/>
                </a:solidFill>
              </a:rPr>
              <a:t>Fevers + Rigors + Flank Pain (Renal Angle Tenderness) </a:t>
            </a:r>
          </a:p>
          <a:p>
            <a:pPr marL="342900" indent="-342900">
              <a:buFont typeface="Arial" panose="020B0604020202020204" pitchFamily="34" charset="0"/>
              <a:buChar char="•"/>
            </a:pPr>
            <a:r>
              <a:rPr lang="en-US" sz="2000" b="1" dirty="0"/>
              <a:t>Lower UT symptoms (Prostatitis/Cystitis): </a:t>
            </a:r>
            <a:r>
              <a:rPr lang="en-GB" sz="2000" dirty="0">
                <a:solidFill>
                  <a:srgbClr val="1B0807"/>
                </a:solidFill>
                <a:ea typeface="ＭＳ Ｐゴシック" charset="-128"/>
              </a:rPr>
              <a:t>Urinary Frequency, Urgency, Dysuria + Haematuria, Foul-smelling±cloudy urine, Suprapubic/loin pain and </a:t>
            </a:r>
            <a:r>
              <a:rPr lang="en-US" sz="2000" dirty="0">
                <a:solidFill>
                  <a:srgbClr val="1B0807"/>
                </a:solidFill>
                <a:ea typeface="ＭＳ Ｐゴシック" charset="-128"/>
              </a:rPr>
              <a:t>l</a:t>
            </a:r>
            <a:r>
              <a:rPr lang="en-US" sz="2000" dirty="0"/>
              <a:t>ow-grade fever. </a:t>
            </a:r>
          </a:p>
          <a:p>
            <a:endParaRPr lang="it-IT" sz="2100" dirty="0"/>
          </a:p>
          <a:p>
            <a:pPr marL="342900" indent="-342900">
              <a:buFont typeface="Arial" panose="020B0604020202020204" pitchFamily="34" charset="0"/>
              <a:buChar char="•"/>
            </a:pPr>
            <a:endParaRPr lang="it-IT" sz="2000" b="1" dirty="0">
              <a:solidFill>
                <a:srgbClr val="C00000"/>
              </a:solidFill>
            </a:endParaRPr>
          </a:p>
          <a:p>
            <a:pPr marL="342900" indent="-342900">
              <a:buFont typeface="Arial" panose="020B0604020202020204" pitchFamily="34" charset="0"/>
              <a:buChar char="•"/>
            </a:pPr>
            <a:endParaRPr lang="en-GB" sz="2000" dirty="0">
              <a:solidFill>
                <a:prstClr val="black"/>
              </a:solidFill>
            </a:endParaRPr>
          </a:p>
          <a:p>
            <a:endParaRPr lang="en-US" sz="2600" dirty="0"/>
          </a:p>
        </p:txBody>
      </p:sp>
      <p:grpSp>
        <p:nvGrpSpPr>
          <p:cNvPr id="4" name="Group 3">
            <a:extLst>
              <a:ext uri="{FF2B5EF4-FFF2-40B4-BE49-F238E27FC236}">
                <a16:creationId xmlns:a16="http://schemas.microsoft.com/office/drawing/2014/main" id="{0E713767-E89A-F893-9396-0F5DE6AE8AD7}"/>
              </a:ext>
            </a:extLst>
          </p:cNvPr>
          <p:cNvGrpSpPr/>
          <p:nvPr/>
        </p:nvGrpSpPr>
        <p:grpSpPr>
          <a:xfrm>
            <a:off x="8566630" y="176882"/>
            <a:ext cx="991632" cy="912080"/>
            <a:chOff x="5467579" y="3229019"/>
            <a:chExt cx="1294923" cy="1294923"/>
          </a:xfrm>
        </p:grpSpPr>
        <p:grpSp>
          <p:nvGrpSpPr>
            <p:cNvPr id="13" name="Group 11">
              <a:extLst>
                <a:ext uri="{FF2B5EF4-FFF2-40B4-BE49-F238E27FC236}">
                  <a16:creationId xmlns:a16="http://schemas.microsoft.com/office/drawing/2014/main" id="{51E41B29-FDBD-0864-0396-8E1E5057B907}"/>
                </a:ext>
              </a:extLst>
            </p:cNvPr>
            <p:cNvGrpSpPr/>
            <p:nvPr/>
          </p:nvGrpSpPr>
          <p:grpSpPr>
            <a:xfrm>
              <a:off x="5467579" y="3229019"/>
              <a:ext cx="1294923" cy="1294923"/>
              <a:chOff x="0" y="0"/>
              <a:chExt cx="6350000" cy="6350000"/>
            </a:xfrm>
          </p:grpSpPr>
          <p:sp>
            <p:nvSpPr>
              <p:cNvPr id="16" name="Freeform 12">
                <a:extLst>
                  <a:ext uri="{FF2B5EF4-FFF2-40B4-BE49-F238E27FC236}">
                    <a16:creationId xmlns:a16="http://schemas.microsoft.com/office/drawing/2014/main" id="{EB0B340B-7649-9960-A8E1-CAC6D11299EC}"/>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D9D9"/>
              </a:solidFill>
            </p:spPr>
          </p:sp>
        </p:grpSp>
        <p:pic>
          <p:nvPicPr>
            <p:cNvPr id="15" name="Graphic 14" descr="Stethoscope with solid fill">
              <a:extLst>
                <a:ext uri="{FF2B5EF4-FFF2-40B4-BE49-F238E27FC236}">
                  <a16:creationId xmlns:a16="http://schemas.microsoft.com/office/drawing/2014/main" id="{30FDEA01-2977-6855-2380-15382D446F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22202" y="3397541"/>
              <a:ext cx="985676" cy="985676"/>
            </a:xfrm>
            <a:prstGeom prst="rect">
              <a:avLst/>
            </a:prstGeom>
          </p:spPr>
        </p:pic>
      </p:grpSp>
      <p:pic>
        <p:nvPicPr>
          <p:cNvPr id="7170" name="Picture 2" descr="Urinary tract infection: Overview | Symptoms | Medicover">
            <a:extLst>
              <a:ext uri="{FF2B5EF4-FFF2-40B4-BE49-F238E27FC236}">
                <a16:creationId xmlns:a16="http://schemas.microsoft.com/office/drawing/2014/main" id="{6EB22E2F-9A52-D1F0-65AC-DAD9C1E4D97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02779" y="2267219"/>
            <a:ext cx="4094942" cy="2729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1519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dissolv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4">
                                            <p:txEl>
                                              <p:pRg st="3" end="3"/>
                                            </p:txEl>
                                          </p:spTgt>
                                        </p:tgtEl>
                                        <p:attrNameLst>
                                          <p:attrName>style.visibility</p:attrName>
                                        </p:attrNameLst>
                                      </p:cBhvr>
                                      <p:to>
                                        <p:strVal val="visible"/>
                                      </p:to>
                                    </p:set>
                                    <p:animEffect transition="in" filter="dissolve">
                                      <p:cBhvr>
                                        <p:cTn id="16" dur="500"/>
                                        <p:tgtEl>
                                          <p:spTgt spid="14">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animEffect transition="in" filter="dissolve">
                                      <p:cBhvr>
                                        <p:cTn id="19" dur="500"/>
                                        <p:tgtEl>
                                          <p:spTgt spid="14">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14">
                                            <p:txEl>
                                              <p:pRg st="5" end="5"/>
                                            </p:txEl>
                                          </p:spTgt>
                                        </p:tgtEl>
                                        <p:attrNameLst>
                                          <p:attrName>style.visibility</p:attrName>
                                        </p:attrNameLst>
                                      </p:cBhvr>
                                      <p:to>
                                        <p:strVal val="visible"/>
                                      </p:to>
                                    </p:set>
                                    <p:animEffect transition="in" filter="dissolve">
                                      <p:cBhvr>
                                        <p:cTn id="22" dur="500"/>
                                        <p:tgtEl>
                                          <p:spTgt spid="1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170"/>
                                        </p:tgtEl>
                                        <p:attrNameLst>
                                          <p:attrName>style.visibility</p:attrName>
                                        </p:attrNameLst>
                                      </p:cBhvr>
                                      <p:to>
                                        <p:strVal val="visible"/>
                                      </p:to>
                                    </p:set>
                                    <p:anim calcmode="lin" valueType="num">
                                      <p:cBhvr additive="base">
                                        <p:cTn id="27" dur="500" fill="hold"/>
                                        <p:tgtEl>
                                          <p:spTgt spid="7170"/>
                                        </p:tgtEl>
                                        <p:attrNameLst>
                                          <p:attrName>ppt_x</p:attrName>
                                        </p:attrNameLst>
                                      </p:cBhvr>
                                      <p:tavLst>
                                        <p:tav tm="0">
                                          <p:val>
                                            <p:strVal val="#ppt_x"/>
                                          </p:val>
                                        </p:tav>
                                        <p:tav tm="100000">
                                          <p:val>
                                            <p:strVal val="#ppt_x"/>
                                          </p:val>
                                        </p:tav>
                                      </p:tavLst>
                                    </p:anim>
                                    <p:anim calcmode="lin" valueType="num">
                                      <p:cBhvr additive="base">
                                        <p:cTn id="2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14">
                                            <p:txEl>
                                              <p:pRg st="7" end="7"/>
                                            </p:txEl>
                                          </p:spTgt>
                                        </p:tgtEl>
                                        <p:attrNameLst>
                                          <p:attrName>style.visibility</p:attrName>
                                        </p:attrNameLst>
                                      </p:cBhvr>
                                      <p:to>
                                        <p:strVal val="visible"/>
                                      </p:to>
                                    </p:set>
                                    <p:animEffect transition="in" filter="dissolve">
                                      <p:cBhvr>
                                        <p:cTn id="33" dur="500"/>
                                        <p:tgtEl>
                                          <p:spTgt spid="14">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4">
                                            <p:txEl>
                                              <p:pRg st="10" end="10"/>
                                            </p:txEl>
                                          </p:spTgt>
                                        </p:tgtEl>
                                        <p:attrNameLst>
                                          <p:attrName>style.visibility</p:attrName>
                                        </p:attrNameLst>
                                      </p:cBhvr>
                                      <p:to>
                                        <p:strVal val="visible"/>
                                      </p:to>
                                    </p:set>
                                    <p:animEffect transition="in" filter="dissolve">
                                      <p:cBhvr>
                                        <p:cTn id="42" dur="500"/>
                                        <p:tgtEl>
                                          <p:spTgt spid="14">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4">
                                            <p:txEl>
                                              <p:pRg st="11" end="11"/>
                                            </p:txEl>
                                          </p:spTgt>
                                        </p:tgtEl>
                                        <p:attrNameLst>
                                          <p:attrName>style.visibility</p:attrName>
                                        </p:attrNameLst>
                                      </p:cBhvr>
                                      <p:to>
                                        <p:strVal val="visible"/>
                                      </p:to>
                                    </p:set>
                                    <p:animEffect transition="in" filter="dissolve">
                                      <p:cBhvr>
                                        <p:cTn id="47" dur="500"/>
                                        <p:tgtEl>
                                          <p:spTgt spid="1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41481"/>
            <a:ext cx="9558262" cy="947481"/>
          </a:xfrm>
          <a:prstGeom prst="rect">
            <a:avLst/>
          </a:prstGeom>
          <a:solidFill>
            <a:srgbClr val="A52129"/>
          </a:solidFill>
        </p:spPr>
      </p:sp>
      <p:sp>
        <p:nvSpPr>
          <p:cNvPr id="3" name="TextBox 3"/>
          <p:cNvSpPr txBox="1"/>
          <p:nvPr/>
        </p:nvSpPr>
        <p:spPr>
          <a:xfrm>
            <a:off x="294279" y="180198"/>
            <a:ext cx="8565883" cy="827214"/>
          </a:xfrm>
          <a:prstGeom prst="rect">
            <a:avLst/>
          </a:prstGeom>
        </p:spPr>
        <p:txBody>
          <a:bodyPr lIns="0" tIns="0" rIns="0" bIns="0" rtlCol="0" anchor="t">
            <a:spAutoFit/>
          </a:bodyPr>
          <a:lstStyle/>
          <a:p>
            <a:pPr defTabSz="609630">
              <a:lnSpc>
                <a:spcPts val="6666"/>
              </a:lnSpc>
            </a:pPr>
            <a:r>
              <a:rPr lang="en-US" sz="4800" spc="199" dirty="0">
                <a:solidFill>
                  <a:srgbClr val="FFFFFF"/>
                </a:solidFill>
              </a:rPr>
              <a:t>Urinary Tract Infection</a:t>
            </a:r>
          </a:p>
        </p:txBody>
      </p:sp>
      <p:sp>
        <p:nvSpPr>
          <p:cNvPr id="17" name="TextBox 16">
            <a:extLst>
              <a:ext uri="{FF2B5EF4-FFF2-40B4-BE49-F238E27FC236}">
                <a16:creationId xmlns:a16="http://schemas.microsoft.com/office/drawing/2014/main" id="{EA2C79E4-47D9-973D-02B6-8118BDC24286}"/>
              </a:ext>
            </a:extLst>
          </p:cNvPr>
          <p:cNvSpPr txBox="1"/>
          <p:nvPr/>
        </p:nvSpPr>
        <p:spPr>
          <a:xfrm>
            <a:off x="294279" y="1046129"/>
            <a:ext cx="6843121" cy="2569934"/>
          </a:xfrm>
          <a:prstGeom prst="rect">
            <a:avLst/>
          </a:prstGeom>
          <a:noFill/>
        </p:spPr>
        <p:txBody>
          <a:bodyPr wrap="square" rtlCol="0">
            <a:spAutoFit/>
          </a:bodyPr>
          <a:lstStyle/>
          <a:p>
            <a:r>
              <a:rPr lang="en-US" sz="2300" b="1" dirty="0"/>
              <a:t>Investigations: </a:t>
            </a:r>
          </a:p>
          <a:p>
            <a:pPr marL="285750" indent="-285750">
              <a:buFont typeface="Arial" panose="020B0604020202020204" pitchFamily="34" charset="0"/>
              <a:buChar char="•"/>
            </a:pPr>
            <a:r>
              <a:rPr lang="en-US" sz="2300" b="1" dirty="0"/>
              <a:t>First-line: </a:t>
            </a:r>
            <a:r>
              <a:rPr lang="en-US" sz="2300" b="1" dirty="0">
                <a:solidFill>
                  <a:srgbClr val="C00000"/>
                </a:solidFill>
              </a:rPr>
              <a:t>URINE DIPSTICK </a:t>
            </a:r>
            <a:r>
              <a:rPr lang="en-US" sz="2300" b="1" dirty="0">
                <a:sym typeface="Wingdings" pitchFamily="2" charset="2"/>
              </a:rPr>
              <a:t> </a:t>
            </a:r>
            <a:r>
              <a:rPr lang="en-GB" sz="2300" dirty="0">
                <a:solidFill>
                  <a:srgbClr val="000000"/>
                </a:solidFill>
                <a:effectLst/>
                <a:ea typeface="Times New Roman" panose="02020603050405020304" pitchFamily="18" charset="0"/>
              </a:rPr>
              <a:t>positive leucocyte esterase (suggests WBC in the urine) and nitrites </a:t>
            </a:r>
          </a:p>
          <a:p>
            <a:pPr marL="285750" indent="-285750">
              <a:buFont typeface="Arial" panose="020B0604020202020204" pitchFamily="34" charset="0"/>
              <a:buChar char="•"/>
            </a:pPr>
            <a:r>
              <a:rPr lang="en-US" sz="2300" b="1" dirty="0"/>
              <a:t>Gold-Standard: Urine MC&amp;S </a:t>
            </a:r>
            <a:r>
              <a:rPr lang="en-US" sz="2300" b="1" dirty="0">
                <a:sym typeface="Wingdings" pitchFamily="2" charset="2"/>
              </a:rPr>
              <a:t> </a:t>
            </a:r>
            <a:r>
              <a:rPr lang="en-US" sz="2300" b="1" dirty="0">
                <a:solidFill>
                  <a:srgbClr val="C00000"/>
                </a:solidFill>
                <a:sym typeface="Wingdings" pitchFamily="2" charset="2"/>
              </a:rPr>
              <a:t>URINE MSU: &gt;10</a:t>
            </a:r>
            <a:r>
              <a:rPr lang="en-US" sz="2300" b="1" baseline="30000" dirty="0">
                <a:solidFill>
                  <a:srgbClr val="C00000"/>
                </a:solidFill>
                <a:sym typeface="Wingdings" pitchFamily="2" charset="2"/>
              </a:rPr>
              <a:t>5 </a:t>
            </a:r>
            <a:r>
              <a:rPr lang="en-US" sz="2300" b="1" dirty="0">
                <a:solidFill>
                  <a:srgbClr val="C00000"/>
                </a:solidFill>
                <a:sym typeface="Wingdings" pitchFamily="2" charset="2"/>
              </a:rPr>
              <a:t>CFU/mL</a:t>
            </a:r>
            <a:r>
              <a:rPr lang="en-US" sz="2300" dirty="0">
                <a:sym typeface="Wingdings" pitchFamily="2" charset="2"/>
              </a:rPr>
              <a:t>; pyelonephritis  white cell casts</a:t>
            </a:r>
            <a:endParaRPr lang="en-US" sz="2300" dirty="0"/>
          </a:p>
          <a:p>
            <a:pPr marL="285750" indent="-285750">
              <a:buFont typeface="Arial" panose="020B0604020202020204" pitchFamily="34" charset="0"/>
              <a:buChar char="•"/>
            </a:pPr>
            <a:r>
              <a:rPr lang="en-US" sz="2300" b="1" dirty="0"/>
              <a:t>Imaging</a:t>
            </a:r>
            <a:r>
              <a:rPr lang="en-US" sz="2300" dirty="0"/>
              <a:t>: Abdominal Ultrasound to rule out urinary tract obstruction</a:t>
            </a:r>
          </a:p>
        </p:txBody>
      </p:sp>
      <p:sp>
        <p:nvSpPr>
          <p:cNvPr id="18" name="TextBox 17">
            <a:extLst>
              <a:ext uri="{FF2B5EF4-FFF2-40B4-BE49-F238E27FC236}">
                <a16:creationId xmlns:a16="http://schemas.microsoft.com/office/drawing/2014/main" id="{8C5ADC70-49A2-115B-4901-AC329FB9C6E0}"/>
              </a:ext>
            </a:extLst>
          </p:cNvPr>
          <p:cNvSpPr txBox="1"/>
          <p:nvPr/>
        </p:nvSpPr>
        <p:spPr>
          <a:xfrm>
            <a:off x="6680200" y="1131012"/>
            <a:ext cx="5217521" cy="5755422"/>
          </a:xfrm>
          <a:prstGeom prst="rect">
            <a:avLst/>
          </a:prstGeom>
          <a:noFill/>
        </p:spPr>
        <p:txBody>
          <a:bodyPr wrap="square" rtlCol="0">
            <a:spAutoFit/>
          </a:bodyPr>
          <a:lstStyle/>
          <a:p>
            <a:r>
              <a:rPr lang="en-US" sz="2300" b="1" dirty="0"/>
              <a:t>Management: </a:t>
            </a:r>
          </a:p>
          <a:p>
            <a:pPr marL="285750" indent="-285750">
              <a:buFont typeface="Arial" panose="020B0604020202020204" pitchFamily="34" charset="0"/>
              <a:buChar char="•"/>
            </a:pPr>
            <a:r>
              <a:rPr lang="en-US" sz="2300" b="1" dirty="0"/>
              <a:t>Lower UTI: </a:t>
            </a:r>
          </a:p>
          <a:p>
            <a:pPr marL="742950" lvl="1" indent="-285750">
              <a:buFont typeface="Arial" panose="020B0604020202020204" pitchFamily="34" charset="0"/>
              <a:buChar char="•"/>
            </a:pPr>
            <a:r>
              <a:rPr lang="en-US" sz="2300" b="1" dirty="0"/>
              <a:t>Non-Pregnant Woman: </a:t>
            </a:r>
            <a:r>
              <a:rPr lang="en-US" sz="2300" b="1" dirty="0">
                <a:solidFill>
                  <a:srgbClr val="C00000"/>
                </a:solidFill>
              </a:rPr>
              <a:t>Trimethoprim/Nitrofurantoin for 3 days</a:t>
            </a:r>
          </a:p>
          <a:p>
            <a:pPr marL="742950" lvl="1" indent="-285750">
              <a:buFont typeface="Arial" panose="020B0604020202020204" pitchFamily="34" charset="0"/>
              <a:buChar char="•"/>
            </a:pPr>
            <a:r>
              <a:rPr lang="en-US" sz="2300" b="1" dirty="0"/>
              <a:t>Pregnant Woman: </a:t>
            </a:r>
            <a:r>
              <a:rPr lang="en-US" sz="2300" b="1" dirty="0">
                <a:solidFill>
                  <a:srgbClr val="C00000"/>
                </a:solidFill>
              </a:rPr>
              <a:t>Nitrofurantoin/Amoxicillin for 7 days</a:t>
            </a:r>
            <a:r>
              <a:rPr lang="en-US" sz="2300" dirty="0"/>
              <a:t> (Avoid </a:t>
            </a:r>
            <a:r>
              <a:rPr lang="en-US" sz="2300" b="1" dirty="0">
                <a:solidFill>
                  <a:srgbClr val="C00000"/>
                </a:solidFill>
              </a:rPr>
              <a:t>tri</a:t>
            </a:r>
            <a:r>
              <a:rPr lang="en-US" sz="2300" dirty="0"/>
              <a:t>methoprim as it is teratogenic in 1</a:t>
            </a:r>
            <a:r>
              <a:rPr lang="en-US" sz="2300" baseline="30000" dirty="0"/>
              <a:t>st</a:t>
            </a:r>
            <a:r>
              <a:rPr lang="en-US" sz="2300" dirty="0"/>
              <a:t> </a:t>
            </a:r>
            <a:r>
              <a:rPr lang="en-US" sz="2300" b="1" dirty="0">
                <a:solidFill>
                  <a:srgbClr val="C00000"/>
                </a:solidFill>
              </a:rPr>
              <a:t>tri</a:t>
            </a:r>
            <a:r>
              <a:rPr lang="en-US" sz="2300" dirty="0"/>
              <a:t>mester)</a:t>
            </a:r>
          </a:p>
          <a:p>
            <a:pPr marL="742950" lvl="1" indent="-285750">
              <a:buFont typeface="Arial" panose="020B0604020202020204" pitchFamily="34" charset="0"/>
              <a:buChar char="•"/>
            </a:pPr>
            <a:r>
              <a:rPr lang="en-US" sz="2300" b="1" dirty="0"/>
              <a:t>Men: </a:t>
            </a:r>
            <a:r>
              <a:rPr lang="en-US" sz="2300" b="1" dirty="0">
                <a:solidFill>
                  <a:srgbClr val="C00000"/>
                </a:solidFill>
              </a:rPr>
              <a:t>Trimethoprim/Nitrofurantoin for 7 days</a:t>
            </a:r>
            <a:r>
              <a:rPr lang="en-US" sz="2300" dirty="0"/>
              <a:t> (longer course as UTIs are more “complicated” in men)</a:t>
            </a:r>
            <a:endParaRPr lang="en-GB" sz="2300" dirty="0"/>
          </a:p>
          <a:p>
            <a:pPr marL="285750" indent="-285750">
              <a:buFont typeface="Arial" panose="020B0604020202020204" pitchFamily="34" charset="0"/>
              <a:buChar char="•"/>
            </a:pPr>
            <a:r>
              <a:rPr lang="en-GB" sz="2300" b="1" dirty="0"/>
              <a:t>Pyelonephritis: </a:t>
            </a:r>
            <a:r>
              <a:rPr lang="en-GB" sz="2300" b="1" dirty="0">
                <a:solidFill>
                  <a:srgbClr val="C00000"/>
                </a:solidFill>
              </a:rPr>
              <a:t>Cefalexin for 10-14 days</a:t>
            </a:r>
          </a:p>
          <a:p>
            <a:pPr marL="285750" indent="-285750">
              <a:buFont typeface="Arial" panose="020B0604020202020204" pitchFamily="34" charset="0"/>
              <a:buChar char="•"/>
            </a:pPr>
            <a:r>
              <a:rPr lang="en-GB" sz="2300" b="1" dirty="0"/>
              <a:t>NB: </a:t>
            </a:r>
            <a:r>
              <a:rPr lang="en-GB" sz="2300" dirty="0"/>
              <a:t>Avoid </a:t>
            </a:r>
            <a:r>
              <a:rPr lang="en-GB" sz="2300" b="1" dirty="0"/>
              <a:t>Nitrofurantoin</a:t>
            </a:r>
            <a:r>
              <a:rPr lang="en-GB" sz="2300" dirty="0"/>
              <a:t> in </a:t>
            </a:r>
            <a:r>
              <a:rPr lang="en-GB" sz="2300" b="1" dirty="0">
                <a:solidFill>
                  <a:srgbClr val="C00000"/>
                </a:solidFill>
              </a:rPr>
              <a:t>G6PD deficiency</a:t>
            </a:r>
          </a:p>
        </p:txBody>
      </p:sp>
      <p:pic>
        <p:nvPicPr>
          <p:cNvPr id="20" name="Picture 19" descr="A picture containing diagram&#10;&#10;Description automatically generated">
            <a:extLst>
              <a:ext uri="{FF2B5EF4-FFF2-40B4-BE49-F238E27FC236}">
                <a16:creationId xmlns:a16="http://schemas.microsoft.com/office/drawing/2014/main" id="{2810EB16-4748-064F-F221-AE6CBAB27FFC}"/>
              </a:ext>
            </a:extLst>
          </p:cNvPr>
          <p:cNvPicPr>
            <a:picLocks noChangeAspect="1"/>
          </p:cNvPicPr>
          <p:nvPr/>
        </p:nvPicPr>
        <p:blipFill>
          <a:blip r:embed="rId3"/>
          <a:stretch>
            <a:fillRect/>
          </a:stretch>
        </p:blipFill>
        <p:spPr>
          <a:xfrm>
            <a:off x="294279" y="3616063"/>
            <a:ext cx="4664496" cy="3241937"/>
          </a:xfrm>
          <a:prstGeom prst="rect">
            <a:avLst/>
          </a:prstGeom>
        </p:spPr>
      </p:pic>
      <p:sp>
        <p:nvSpPr>
          <p:cNvPr id="21" name="TextBox 20">
            <a:extLst>
              <a:ext uri="{FF2B5EF4-FFF2-40B4-BE49-F238E27FC236}">
                <a16:creationId xmlns:a16="http://schemas.microsoft.com/office/drawing/2014/main" id="{90679F6C-F69D-744F-4760-A79CAA6F5E44}"/>
              </a:ext>
            </a:extLst>
          </p:cNvPr>
          <p:cNvSpPr txBox="1"/>
          <p:nvPr/>
        </p:nvSpPr>
        <p:spPr>
          <a:xfrm>
            <a:off x="5384800" y="4368800"/>
            <a:ext cx="1295400" cy="923330"/>
          </a:xfrm>
          <a:prstGeom prst="rect">
            <a:avLst/>
          </a:prstGeom>
          <a:noFill/>
        </p:spPr>
        <p:txBody>
          <a:bodyPr wrap="square" rtlCol="0">
            <a:spAutoFit/>
          </a:bodyPr>
          <a:lstStyle/>
          <a:p>
            <a:r>
              <a:rPr lang="en-US" b="1" dirty="0"/>
              <a:t>How to perform an MSU</a:t>
            </a:r>
          </a:p>
        </p:txBody>
      </p:sp>
      <p:cxnSp>
        <p:nvCxnSpPr>
          <p:cNvPr id="23" name="Straight Arrow Connector 22">
            <a:extLst>
              <a:ext uri="{FF2B5EF4-FFF2-40B4-BE49-F238E27FC236}">
                <a16:creationId xmlns:a16="http://schemas.microsoft.com/office/drawing/2014/main" id="{8F58A9A7-8FEA-B454-CD18-50E9325A4481}"/>
              </a:ext>
            </a:extLst>
          </p:cNvPr>
          <p:cNvCxnSpPr>
            <a:stCxn id="21" idx="1"/>
            <a:endCxn id="20" idx="3"/>
          </p:cNvCxnSpPr>
          <p:nvPr/>
        </p:nvCxnSpPr>
        <p:spPr>
          <a:xfrm flipH="1">
            <a:off x="4958775" y="4830465"/>
            <a:ext cx="426025" cy="4065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3F7879E0-F0AB-B12F-3105-B8077906B650}"/>
              </a:ext>
            </a:extLst>
          </p:cNvPr>
          <p:cNvGrpSpPr/>
          <p:nvPr/>
        </p:nvGrpSpPr>
        <p:grpSpPr>
          <a:xfrm>
            <a:off x="7622716" y="218916"/>
            <a:ext cx="907540" cy="870046"/>
            <a:chOff x="7828249" y="3229019"/>
            <a:chExt cx="1294923" cy="1294923"/>
          </a:xfrm>
        </p:grpSpPr>
        <p:grpSp>
          <p:nvGrpSpPr>
            <p:cNvPr id="25" name="Group 24">
              <a:extLst>
                <a:ext uri="{FF2B5EF4-FFF2-40B4-BE49-F238E27FC236}">
                  <a16:creationId xmlns:a16="http://schemas.microsoft.com/office/drawing/2014/main" id="{3968B3D5-6609-6B05-9F4F-DF25E8BBAC59}"/>
                </a:ext>
              </a:extLst>
            </p:cNvPr>
            <p:cNvGrpSpPr/>
            <p:nvPr/>
          </p:nvGrpSpPr>
          <p:grpSpPr>
            <a:xfrm>
              <a:off x="7828249" y="3229019"/>
              <a:ext cx="1294923" cy="1294923"/>
              <a:chOff x="0" y="0"/>
              <a:chExt cx="6350000" cy="6350000"/>
            </a:xfrm>
          </p:grpSpPr>
          <p:sp>
            <p:nvSpPr>
              <p:cNvPr id="27" name="Freeform 14">
                <a:extLst>
                  <a:ext uri="{FF2B5EF4-FFF2-40B4-BE49-F238E27FC236}">
                    <a16:creationId xmlns:a16="http://schemas.microsoft.com/office/drawing/2014/main" id="{519C82E4-7DA9-B7D2-646E-32934A32D6AF}"/>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D9D9"/>
              </a:solidFill>
            </p:spPr>
          </p:sp>
        </p:grpSp>
        <p:pic>
          <p:nvPicPr>
            <p:cNvPr id="26" name="Graphic 25" descr="Test tubes with solid fill">
              <a:extLst>
                <a:ext uri="{FF2B5EF4-FFF2-40B4-BE49-F238E27FC236}">
                  <a16:creationId xmlns:a16="http://schemas.microsoft.com/office/drawing/2014/main" id="{56E9DFCD-7340-6829-C543-B11239CC3B5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26400" y="3397541"/>
              <a:ext cx="921813" cy="921813"/>
            </a:xfrm>
            <a:prstGeom prst="rect">
              <a:avLst/>
            </a:prstGeom>
          </p:spPr>
        </p:pic>
      </p:grpSp>
      <p:grpSp>
        <p:nvGrpSpPr>
          <p:cNvPr id="28" name="Group 27">
            <a:extLst>
              <a:ext uri="{FF2B5EF4-FFF2-40B4-BE49-F238E27FC236}">
                <a16:creationId xmlns:a16="http://schemas.microsoft.com/office/drawing/2014/main" id="{6447F8DE-700F-A13B-4DC4-2833FBCC752A}"/>
              </a:ext>
            </a:extLst>
          </p:cNvPr>
          <p:cNvGrpSpPr/>
          <p:nvPr/>
        </p:nvGrpSpPr>
        <p:grpSpPr>
          <a:xfrm>
            <a:off x="8595751" y="162506"/>
            <a:ext cx="962511" cy="926456"/>
            <a:chOff x="9989074" y="3229019"/>
            <a:chExt cx="1294923" cy="1294923"/>
          </a:xfrm>
        </p:grpSpPr>
        <p:grpSp>
          <p:nvGrpSpPr>
            <p:cNvPr id="29" name="Group 15">
              <a:extLst>
                <a:ext uri="{FF2B5EF4-FFF2-40B4-BE49-F238E27FC236}">
                  <a16:creationId xmlns:a16="http://schemas.microsoft.com/office/drawing/2014/main" id="{E4C5F885-7199-2959-4327-6E96297C3136}"/>
                </a:ext>
              </a:extLst>
            </p:cNvPr>
            <p:cNvGrpSpPr/>
            <p:nvPr/>
          </p:nvGrpSpPr>
          <p:grpSpPr>
            <a:xfrm>
              <a:off x="9989074" y="3229019"/>
              <a:ext cx="1294923" cy="1294923"/>
              <a:chOff x="0" y="0"/>
              <a:chExt cx="6350000" cy="6350000"/>
            </a:xfrm>
          </p:grpSpPr>
          <p:sp>
            <p:nvSpPr>
              <p:cNvPr id="31" name="Freeform 16">
                <a:extLst>
                  <a:ext uri="{FF2B5EF4-FFF2-40B4-BE49-F238E27FC236}">
                    <a16:creationId xmlns:a16="http://schemas.microsoft.com/office/drawing/2014/main" id="{056E585E-E071-EC98-B9AD-B16CED869718}"/>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D9D9"/>
              </a:solidFill>
            </p:spPr>
          </p:sp>
        </p:grpSp>
        <p:pic>
          <p:nvPicPr>
            <p:cNvPr id="30" name="Graphic 29" descr="Medicine with solid fill">
              <a:extLst>
                <a:ext uri="{FF2B5EF4-FFF2-40B4-BE49-F238E27FC236}">
                  <a16:creationId xmlns:a16="http://schemas.microsoft.com/office/drawing/2014/main" id="{8BBE1C94-82BB-2B26-454C-FCB8054FE69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26781" y="3452603"/>
              <a:ext cx="863433" cy="863433"/>
            </a:xfrm>
            <a:prstGeom prst="rect">
              <a:avLst/>
            </a:prstGeom>
          </p:spPr>
        </p:pic>
      </p:grpSp>
    </p:spTree>
    <p:extLst>
      <p:ext uri="{BB962C8B-B14F-4D97-AF65-F5344CB8AC3E}">
        <p14:creationId xmlns:p14="http://schemas.microsoft.com/office/powerpoint/2010/main" val="424513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animEffect transition="in" filter="dissolve">
                                      <p:cBhvr>
                                        <p:cTn id="11" dur="500"/>
                                        <p:tgtEl>
                                          <p:spTgt spid="1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7">
                                            <p:txEl>
                                              <p:pRg st="2" end="2"/>
                                            </p:txEl>
                                          </p:spTgt>
                                        </p:tgtEl>
                                        <p:attrNameLst>
                                          <p:attrName>style.visibility</p:attrName>
                                        </p:attrNameLst>
                                      </p:cBhvr>
                                      <p:to>
                                        <p:strVal val="visible"/>
                                      </p:to>
                                    </p:set>
                                    <p:animEffect transition="in" filter="dissolve">
                                      <p:cBhvr>
                                        <p:cTn id="16" dur="500"/>
                                        <p:tgtEl>
                                          <p:spTgt spid="1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7">
                                            <p:txEl>
                                              <p:pRg st="3" end="3"/>
                                            </p:txEl>
                                          </p:spTgt>
                                        </p:tgtEl>
                                        <p:attrNameLst>
                                          <p:attrName>style.visibility</p:attrName>
                                        </p:attrNameLst>
                                      </p:cBhvr>
                                      <p:to>
                                        <p:strVal val="visible"/>
                                      </p:to>
                                    </p:set>
                                    <p:animEffect transition="in" filter="dissolve">
                                      <p:cBhvr>
                                        <p:cTn id="27" dur="500"/>
                                        <p:tgtEl>
                                          <p:spTgt spid="1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dissolv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8">
                                            <p:txEl>
                                              <p:pRg st="1" end="1"/>
                                            </p:txEl>
                                          </p:spTgt>
                                        </p:tgtEl>
                                        <p:attrNameLst>
                                          <p:attrName>style.visibility</p:attrName>
                                        </p:attrNameLst>
                                      </p:cBhvr>
                                      <p:to>
                                        <p:strVal val="visible"/>
                                      </p:to>
                                    </p:set>
                                    <p:animEffect transition="in" filter="dissolve">
                                      <p:cBhvr>
                                        <p:cTn id="47" dur="500"/>
                                        <p:tgtEl>
                                          <p:spTgt spid="18">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8">
                                            <p:txEl>
                                              <p:pRg st="2" end="2"/>
                                            </p:txEl>
                                          </p:spTgt>
                                        </p:tgtEl>
                                        <p:attrNameLst>
                                          <p:attrName>style.visibility</p:attrName>
                                        </p:attrNameLst>
                                      </p:cBhvr>
                                      <p:to>
                                        <p:strVal val="visible"/>
                                      </p:to>
                                    </p:set>
                                    <p:anim calcmode="lin" valueType="num">
                                      <p:cBhvr additive="base">
                                        <p:cTn id="5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8">
                                            <p:txEl>
                                              <p:pRg st="2" end="2"/>
                                            </p:txEl>
                                          </p:spTgt>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18">
                                            <p:txEl>
                                              <p:pRg st="3" end="3"/>
                                            </p:txEl>
                                          </p:spTgt>
                                        </p:tgtEl>
                                        <p:attrNameLst>
                                          <p:attrName>style.visibility</p:attrName>
                                        </p:attrNameLst>
                                      </p:cBhvr>
                                      <p:to>
                                        <p:strVal val="visible"/>
                                      </p:to>
                                    </p:set>
                                    <p:anim calcmode="lin" valueType="num">
                                      <p:cBhvr additive="base">
                                        <p:cTn id="56"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8">
                                            <p:txEl>
                                              <p:pRg st="3" end="3"/>
                                            </p:txEl>
                                          </p:spTgt>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18">
                                            <p:txEl>
                                              <p:pRg st="4" end="4"/>
                                            </p:txEl>
                                          </p:spTgt>
                                        </p:tgtEl>
                                        <p:attrNameLst>
                                          <p:attrName>style.visibility</p:attrName>
                                        </p:attrNameLst>
                                      </p:cBhvr>
                                      <p:to>
                                        <p:strVal val="visible"/>
                                      </p:to>
                                    </p:set>
                                    <p:anim calcmode="lin" valueType="num">
                                      <p:cBhvr additive="base">
                                        <p:cTn id="60"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nodeType="clickEffect">
                                  <p:stCondLst>
                                    <p:cond delay="0"/>
                                  </p:stCondLst>
                                  <p:childTnLst>
                                    <p:set>
                                      <p:cBhvr>
                                        <p:cTn id="65" dur="1" fill="hold">
                                          <p:stCondLst>
                                            <p:cond delay="0"/>
                                          </p:stCondLst>
                                        </p:cTn>
                                        <p:tgtEl>
                                          <p:spTgt spid="18">
                                            <p:txEl>
                                              <p:pRg st="5" end="5"/>
                                            </p:txEl>
                                          </p:spTgt>
                                        </p:tgtEl>
                                        <p:attrNameLst>
                                          <p:attrName>style.visibility</p:attrName>
                                        </p:attrNameLst>
                                      </p:cBhvr>
                                      <p:to>
                                        <p:strVal val="visible"/>
                                      </p:to>
                                    </p:set>
                                    <p:animEffect transition="in" filter="dissolve">
                                      <p:cBhvr>
                                        <p:cTn id="66" dur="500"/>
                                        <p:tgtEl>
                                          <p:spTgt spid="18">
                                            <p:txEl>
                                              <p:pRg st="5" end="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nodeType="clickEffect">
                                  <p:stCondLst>
                                    <p:cond delay="0"/>
                                  </p:stCondLst>
                                  <p:childTnLst>
                                    <p:set>
                                      <p:cBhvr>
                                        <p:cTn id="70" dur="1" fill="hold">
                                          <p:stCondLst>
                                            <p:cond delay="0"/>
                                          </p:stCondLst>
                                        </p:cTn>
                                        <p:tgtEl>
                                          <p:spTgt spid="18">
                                            <p:txEl>
                                              <p:pRg st="6" end="6"/>
                                            </p:txEl>
                                          </p:spTgt>
                                        </p:tgtEl>
                                        <p:attrNameLst>
                                          <p:attrName>style.visibility</p:attrName>
                                        </p:attrNameLst>
                                      </p:cBhvr>
                                      <p:to>
                                        <p:strVal val="visible"/>
                                      </p:to>
                                    </p:set>
                                    <p:animEffect transition="in" filter="dissolve">
                                      <p:cBhvr>
                                        <p:cTn id="71" dur="50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61082F-5608-1A4E-93B0-DD84323EF15B}"/>
              </a:ext>
            </a:extLst>
          </p:cNvPr>
          <p:cNvSpPr/>
          <p:nvPr/>
        </p:nvSpPr>
        <p:spPr>
          <a:xfrm>
            <a:off x="219456" y="205549"/>
            <a:ext cx="4801158" cy="4754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US" b="1" dirty="0">
                <a:solidFill>
                  <a:prstClr val="white"/>
                </a:solidFill>
                <a:latin typeface="Grotesque" panose="020B0504020202020204" pitchFamily="34" charset="0"/>
              </a:rPr>
              <a:t>Urinary Tract Infection: Summary slide</a:t>
            </a:r>
          </a:p>
        </p:txBody>
      </p:sp>
      <p:sp>
        <p:nvSpPr>
          <p:cNvPr id="63" name="Rectangle 62">
            <a:extLst>
              <a:ext uri="{FF2B5EF4-FFF2-40B4-BE49-F238E27FC236}">
                <a16:creationId xmlns:a16="http://schemas.microsoft.com/office/drawing/2014/main" id="{4EA11EAD-F5A2-7A43-94DF-E2949BA51A32}"/>
              </a:ext>
            </a:extLst>
          </p:cNvPr>
          <p:cNvSpPr/>
          <p:nvPr/>
        </p:nvSpPr>
        <p:spPr>
          <a:xfrm>
            <a:off x="219457" y="743818"/>
            <a:ext cx="3438139" cy="52030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US" b="1" dirty="0">
                <a:solidFill>
                  <a:prstClr val="white"/>
                </a:solidFill>
                <a:latin typeface="Grotesque" panose="020B0504020202020204" pitchFamily="34" charset="0"/>
              </a:rPr>
              <a:t>Aetiology: </a:t>
            </a:r>
          </a:p>
        </p:txBody>
      </p:sp>
      <p:sp>
        <p:nvSpPr>
          <p:cNvPr id="74" name="Rectangle 73">
            <a:extLst>
              <a:ext uri="{FF2B5EF4-FFF2-40B4-BE49-F238E27FC236}">
                <a16:creationId xmlns:a16="http://schemas.microsoft.com/office/drawing/2014/main" id="{0CAAEC57-94AC-0D44-88EE-4A5B868B7DF1}"/>
              </a:ext>
            </a:extLst>
          </p:cNvPr>
          <p:cNvSpPr/>
          <p:nvPr/>
        </p:nvSpPr>
        <p:spPr>
          <a:xfrm>
            <a:off x="3835400" y="788632"/>
            <a:ext cx="8137146" cy="47548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US" b="1">
                <a:solidFill>
                  <a:prstClr val="white"/>
                </a:solidFill>
                <a:latin typeface="Grotesque" panose="020B0504020202020204" pitchFamily="34" charset="0"/>
              </a:rPr>
              <a:t>Investigations: </a:t>
            </a:r>
          </a:p>
        </p:txBody>
      </p:sp>
      <p:sp>
        <p:nvSpPr>
          <p:cNvPr id="30" name="Rectangle 29">
            <a:extLst>
              <a:ext uri="{FF2B5EF4-FFF2-40B4-BE49-F238E27FC236}">
                <a16:creationId xmlns:a16="http://schemas.microsoft.com/office/drawing/2014/main" id="{A575CD0C-E540-774A-A202-1755EF1A551F}"/>
              </a:ext>
            </a:extLst>
          </p:cNvPr>
          <p:cNvSpPr/>
          <p:nvPr/>
        </p:nvSpPr>
        <p:spPr>
          <a:xfrm>
            <a:off x="219457" y="3631684"/>
            <a:ext cx="4138463" cy="5066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US" b="1" dirty="0">
                <a:solidFill>
                  <a:prstClr val="white"/>
                </a:solidFill>
                <a:latin typeface="Grotesque" panose="020B0504020202020204" pitchFamily="34" charset="0"/>
              </a:rPr>
              <a:t>Signs/Symptoms:</a:t>
            </a:r>
          </a:p>
        </p:txBody>
      </p:sp>
      <p:sp>
        <p:nvSpPr>
          <p:cNvPr id="31" name="Rectangle 30">
            <a:extLst>
              <a:ext uri="{FF2B5EF4-FFF2-40B4-BE49-F238E27FC236}">
                <a16:creationId xmlns:a16="http://schemas.microsoft.com/office/drawing/2014/main" id="{45D2AA16-E692-DA44-8CE1-E95A3A29779B}"/>
              </a:ext>
            </a:extLst>
          </p:cNvPr>
          <p:cNvSpPr/>
          <p:nvPr/>
        </p:nvSpPr>
        <p:spPr>
          <a:xfrm>
            <a:off x="219454" y="4138322"/>
            <a:ext cx="4138463" cy="2659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1800" b="1" dirty="0">
                <a:solidFill>
                  <a:schemeClr val="tx1"/>
                </a:solidFill>
                <a:latin typeface="Grotesque" panose="020B0504020202020204" pitchFamily="34" charset="0"/>
              </a:rPr>
              <a:t>Upper UT symptoms (Pyelonephritis): </a:t>
            </a:r>
            <a:r>
              <a:rPr lang="en-US" sz="1800" b="1" dirty="0">
                <a:solidFill>
                  <a:srgbClr val="C00000"/>
                </a:solidFill>
                <a:latin typeface="Grotesque" panose="020B0504020202020204" pitchFamily="34" charset="0"/>
              </a:rPr>
              <a:t>Fevers + Rigors + Flank Pain </a:t>
            </a:r>
          </a:p>
          <a:p>
            <a:pPr marL="342900" indent="-342900">
              <a:buFont typeface="Arial" panose="020B0604020202020204" pitchFamily="34" charset="0"/>
              <a:buChar char="•"/>
            </a:pPr>
            <a:r>
              <a:rPr lang="en-US" sz="1800" b="1" dirty="0">
                <a:solidFill>
                  <a:schemeClr val="tx1"/>
                </a:solidFill>
                <a:latin typeface="Grotesque" panose="020B0504020202020204" pitchFamily="34" charset="0"/>
              </a:rPr>
              <a:t>Lower UT symptoms (Prostatitis + Cystitis): </a:t>
            </a:r>
            <a:r>
              <a:rPr lang="en-GB" sz="1800" dirty="0">
                <a:solidFill>
                  <a:schemeClr val="tx1"/>
                </a:solidFill>
                <a:latin typeface="Grotesque" panose="020B0504020202020204" pitchFamily="34" charset="0"/>
                <a:ea typeface="ＭＳ Ｐゴシック" charset="-128"/>
              </a:rPr>
              <a:t>Urinary Frequency, Urgency, Dysuria + Haematuria, Foul-smelling±cloudy urine, Suprapubic/loin pain and </a:t>
            </a:r>
            <a:r>
              <a:rPr lang="en-US" sz="1800" dirty="0">
                <a:solidFill>
                  <a:schemeClr val="tx1"/>
                </a:solidFill>
                <a:latin typeface="Grotesque" panose="020B0504020202020204" pitchFamily="34" charset="0"/>
                <a:ea typeface="ＭＳ Ｐゴシック" charset="-128"/>
              </a:rPr>
              <a:t>l</a:t>
            </a:r>
            <a:r>
              <a:rPr lang="en-US" sz="1800" dirty="0">
                <a:solidFill>
                  <a:schemeClr val="tx1"/>
                </a:solidFill>
                <a:latin typeface="Grotesque" panose="020B0504020202020204" pitchFamily="34" charset="0"/>
              </a:rPr>
              <a:t>ow-grade fever. </a:t>
            </a:r>
          </a:p>
        </p:txBody>
      </p:sp>
      <p:sp>
        <p:nvSpPr>
          <p:cNvPr id="64" name="Rectangle 63">
            <a:extLst>
              <a:ext uri="{FF2B5EF4-FFF2-40B4-BE49-F238E27FC236}">
                <a16:creationId xmlns:a16="http://schemas.microsoft.com/office/drawing/2014/main" id="{710593BA-580C-5D4D-9807-02D483826E4D}"/>
              </a:ext>
            </a:extLst>
          </p:cNvPr>
          <p:cNvSpPr/>
          <p:nvPr/>
        </p:nvSpPr>
        <p:spPr>
          <a:xfrm>
            <a:off x="219457" y="1326901"/>
            <a:ext cx="3438143" cy="1143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GB" sz="1600" dirty="0">
                <a:solidFill>
                  <a:srgbClr val="222222"/>
                </a:solidFill>
                <a:latin typeface="Grotesque" panose="020B0504020202020204" pitchFamily="34" charset="0"/>
                <a:ea typeface="Times New Roman" panose="02020603050405020304" pitchFamily="18" charset="0"/>
              </a:rPr>
              <a:t>P</a:t>
            </a:r>
            <a:r>
              <a:rPr lang="en-GB" sz="1600" dirty="0">
                <a:solidFill>
                  <a:srgbClr val="222222"/>
                </a:solidFill>
                <a:effectLst/>
                <a:latin typeface="Grotesque" panose="020B0504020202020204" pitchFamily="34" charset="0"/>
                <a:ea typeface="Times New Roman" panose="02020603050405020304" pitchFamily="18" charset="0"/>
              </a:rPr>
              <a:t>resence of a </a:t>
            </a:r>
            <a:r>
              <a:rPr lang="en-GB" sz="1600" b="1" dirty="0">
                <a:solidFill>
                  <a:srgbClr val="222222"/>
                </a:solidFill>
                <a:effectLst/>
                <a:latin typeface="Grotesque" panose="020B0504020202020204" pitchFamily="34" charset="0"/>
                <a:ea typeface="Times New Roman" panose="02020603050405020304" pitchFamily="18" charset="0"/>
              </a:rPr>
              <a:t>pure growth of &gt; </a:t>
            </a:r>
            <a:r>
              <a:rPr lang="en-GB" sz="1600" b="1" dirty="0">
                <a:solidFill>
                  <a:srgbClr val="C00000"/>
                </a:solidFill>
                <a:effectLst/>
                <a:latin typeface="Grotesque" panose="020B0504020202020204" pitchFamily="34" charset="0"/>
                <a:ea typeface="Times New Roman" panose="02020603050405020304" pitchFamily="18" charset="0"/>
              </a:rPr>
              <a:t>10</a:t>
            </a:r>
            <a:r>
              <a:rPr lang="en-GB" sz="1600" b="1" baseline="30000" dirty="0">
                <a:solidFill>
                  <a:srgbClr val="C00000"/>
                </a:solidFill>
                <a:effectLst/>
                <a:latin typeface="Grotesque" panose="020B0504020202020204" pitchFamily="34" charset="0"/>
                <a:ea typeface="Times New Roman" panose="02020603050405020304" pitchFamily="18" charset="0"/>
              </a:rPr>
              <a:t>5</a:t>
            </a:r>
            <a:r>
              <a:rPr lang="en-GB" sz="1600" b="1" dirty="0">
                <a:solidFill>
                  <a:srgbClr val="C00000"/>
                </a:solidFill>
                <a:effectLst/>
                <a:latin typeface="Grotesque" panose="020B0504020202020204" pitchFamily="34" charset="0"/>
                <a:ea typeface="Times New Roman" panose="02020603050405020304" pitchFamily="18" charset="0"/>
              </a:rPr>
              <a:t> colony forming units per mL </a:t>
            </a:r>
            <a:r>
              <a:rPr lang="en-GB" sz="1600" b="1" dirty="0">
                <a:solidFill>
                  <a:srgbClr val="222222"/>
                </a:solidFill>
                <a:effectLst/>
                <a:latin typeface="Grotesque" panose="020B0504020202020204" pitchFamily="34" charset="0"/>
                <a:ea typeface="Times New Roman" panose="02020603050405020304" pitchFamily="18" charset="0"/>
              </a:rPr>
              <a:t>of fresh MSU; E.coli = </a:t>
            </a:r>
            <a:r>
              <a:rPr lang="en-GB" sz="1600" dirty="0">
                <a:solidFill>
                  <a:srgbClr val="222222"/>
                </a:solidFill>
                <a:effectLst/>
                <a:latin typeface="Grotesque" panose="020B0504020202020204" pitchFamily="34" charset="0"/>
                <a:ea typeface="Times New Roman" panose="02020603050405020304" pitchFamily="18" charset="0"/>
              </a:rPr>
              <a:t>most common</a:t>
            </a:r>
            <a:endParaRPr lang="en-US" sz="1600" dirty="0">
              <a:solidFill>
                <a:prstClr val="black"/>
              </a:solidFill>
              <a:latin typeface="Grotesque" panose="020B0504020202020204" pitchFamily="34" charset="0"/>
            </a:endParaRPr>
          </a:p>
        </p:txBody>
      </p:sp>
      <p:sp>
        <p:nvSpPr>
          <p:cNvPr id="66" name="Rectangle 65">
            <a:extLst>
              <a:ext uri="{FF2B5EF4-FFF2-40B4-BE49-F238E27FC236}">
                <a16:creationId xmlns:a16="http://schemas.microsoft.com/office/drawing/2014/main" id="{89A5F8A3-8B25-654B-9A72-04F981E40E70}"/>
              </a:ext>
            </a:extLst>
          </p:cNvPr>
          <p:cNvSpPr/>
          <p:nvPr/>
        </p:nvSpPr>
        <p:spPr>
          <a:xfrm>
            <a:off x="219453" y="2532878"/>
            <a:ext cx="3438143" cy="923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US" sz="1600" b="1" dirty="0">
                <a:solidFill>
                  <a:prstClr val="black"/>
                </a:solidFill>
                <a:latin typeface="Grotesque" panose="020B0504020202020204" pitchFamily="34" charset="0"/>
              </a:rPr>
              <a:t>Risk Factors:  </a:t>
            </a:r>
          </a:p>
          <a:p>
            <a:pPr marL="285750" indent="-285750" defTabSz="609630">
              <a:buFont typeface="Arial" panose="020B0604020202020204" pitchFamily="34" charset="0"/>
              <a:buChar char="•"/>
            </a:pPr>
            <a:r>
              <a:rPr lang="en-US" sz="1600" b="1" dirty="0">
                <a:solidFill>
                  <a:prstClr val="black"/>
                </a:solidFill>
                <a:latin typeface="Grotesque" panose="020B0504020202020204" pitchFamily="34" charset="0"/>
              </a:rPr>
              <a:t>Woman &gt; Men</a:t>
            </a:r>
          </a:p>
          <a:p>
            <a:pPr marL="285750" indent="-285750" defTabSz="609630">
              <a:buFont typeface="Arial" panose="020B0604020202020204" pitchFamily="34" charset="0"/>
              <a:buChar char="•"/>
            </a:pPr>
            <a:r>
              <a:rPr lang="en-US" sz="1600" b="1" dirty="0">
                <a:solidFill>
                  <a:prstClr val="black"/>
                </a:solidFill>
                <a:latin typeface="Grotesque" panose="020B0504020202020204" pitchFamily="34" charset="0"/>
              </a:rPr>
              <a:t>Age&gt;50 </a:t>
            </a:r>
          </a:p>
        </p:txBody>
      </p:sp>
      <p:sp>
        <p:nvSpPr>
          <p:cNvPr id="77" name="Rectangle 76">
            <a:extLst>
              <a:ext uri="{FF2B5EF4-FFF2-40B4-BE49-F238E27FC236}">
                <a16:creationId xmlns:a16="http://schemas.microsoft.com/office/drawing/2014/main" id="{CAD85011-01BE-1346-903C-A2ED35F12850}"/>
              </a:ext>
            </a:extLst>
          </p:cNvPr>
          <p:cNvSpPr/>
          <p:nvPr/>
        </p:nvSpPr>
        <p:spPr>
          <a:xfrm>
            <a:off x="4464962" y="3652630"/>
            <a:ext cx="4498292" cy="4754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US" b="1" dirty="0">
                <a:solidFill>
                  <a:prstClr val="white"/>
                </a:solidFill>
                <a:latin typeface="Grotesque" panose="020B0504020202020204" pitchFamily="34" charset="0"/>
              </a:rPr>
              <a:t>Management: </a:t>
            </a:r>
          </a:p>
        </p:txBody>
      </p:sp>
      <p:sp>
        <p:nvSpPr>
          <p:cNvPr id="78" name="Rectangle 77">
            <a:extLst>
              <a:ext uri="{FF2B5EF4-FFF2-40B4-BE49-F238E27FC236}">
                <a16:creationId xmlns:a16="http://schemas.microsoft.com/office/drawing/2014/main" id="{14FECFE2-A13C-CE4E-A932-A93653138197}"/>
              </a:ext>
            </a:extLst>
          </p:cNvPr>
          <p:cNvSpPr/>
          <p:nvPr/>
        </p:nvSpPr>
        <p:spPr>
          <a:xfrm>
            <a:off x="3846854" y="1326901"/>
            <a:ext cx="4498292" cy="2089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700" b="1" dirty="0">
                <a:solidFill>
                  <a:schemeClr val="tx1"/>
                </a:solidFill>
                <a:latin typeface="Grotesque" panose="020B0504020202020204" pitchFamily="34" charset="0"/>
              </a:rPr>
              <a:t>First-line</a:t>
            </a:r>
            <a:r>
              <a:rPr lang="en-US" sz="1700" b="1" dirty="0">
                <a:solidFill>
                  <a:srgbClr val="C00000"/>
                </a:solidFill>
                <a:latin typeface="Grotesque" panose="020B0504020202020204" pitchFamily="34" charset="0"/>
              </a:rPr>
              <a:t>: URINE DIPSTICK </a:t>
            </a:r>
            <a:r>
              <a:rPr lang="en-US" sz="1700" b="1" dirty="0">
                <a:solidFill>
                  <a:schemeClr val="tx1"/>
                </a:solidFill>
                <a:latin typeface="Grotesque" panose="020B0504020202020204" pitchFamily="34" charset="0"/>
                <a:sym typeface="Wingdings" pitchFamily="2" charset="2"/>
              </a:rPr>
              <a:t> </a:t>
            </a:r>
            <a:r>
              <a:rPr lang="en-GB" sz="1700" dirty="0">
                <a:solidFill>
                  <a:schemeClr val="tx1"/>
                </a:solidFill>
                <a:effectLst/>
                <a:latin typeface="Grotesque" panose="020B0504020202020204" pitchFamily="34" charset="0"/>
                <a:ea typeface="Times New Roman" panose="02020603050405020304" pitchFamily="18" charset="0"/>
              </a:rPr>
              <a:t>positive leucocyte esterase and nitrites </a:t>
            </a:r>
          </a:p>
          <a:p>
            <a:pPr marL="285750" indent="-285750">
              <a:buFont typeface="Arial" panose="020B0604020202020204" pitchFamily="34" charset="0"/>
              <a:buChar char="•"/>
            </a:pPr>
            <a:r>
              <a:rPr lang="en-US" sz="1700" b="1" dirty="0">
                <a:solidFill>
                  <a:schemeClr val="tx1"/>
                </a:solidFill>
                <a:latin typeface="Grotesque" panose="020B0504020202020204" pitchFamily="34" charset="0"/>
              </a:rPr>
              <a:t>Gold-Standard: Urine MC&amp;S </a:t>
            </a:r>
            <a:r>
              <a:rPr lang="en-US" sz="1700" b="1" dirty="0">
                <a:solidFill>
                  <a:schemeClr val="tx1"/>
                </a:solidFill>
                <a:latin typeface="Grotesque" panose="020B0504020202020204" pitchFamily="34" charset="0"/>
                <a:sym typeface="Wingdings" pitchFamily="2" charset="2"/>
              </a:rPr>
              <a:t> </a:t>
            </a:r>
            <a:r>
              <a:rPr lang="en-US" sz="1700" b="1" dirty="0">
                <a:solidFill>
                  <a:srgbClr val="C00000"/>
                </a:solidFill>
                <a:latin typeface="Grotesque" panose="020B0504020202020204" pitchFamily="34" charset="0"/>
                <a:sym typeface="Wingdings" pitchFamily="2" charset="2"/>
              </a:rPr>
              <a:t>URINE MSU: &gt;10</a:t>
            </a:r>
            <a:r>
              <a:rPr lang="en-US" sz="1700" b="1" baseline="30000" dirty="0">
                <a:solidFill>
                  <a:srgbClr val="C00000"/>
                </a:solidFill>
                <a:latin typeface="Grotesque" panose="020B0504020202020204" pitchFamily="34" charset="0"/>
                <a:sym typeface="Wingdings" pitchFamily="2" charset="2"/>
              </a:rPr>
              <a:t>5 </a:t>
            </a:r>
            <a:r>
              <a:rPr lang="en-US" sz="1700" b="1" dirty="0">
                <a:solidFill>
                  <a:srgbClr val="C00000"/>
                </a:solidFill>
                <a:latin typeface="Grotesque" panose="020B0504020202020204" pitchFamily="34" charset="0"/>
                <a:sym typeface="Wingdings" pitchFamily="2" charset="2"/>
              </a:rPr>
              <a:t>CFU/mL</a:t>
            </a:r>
            <a:r>
              <a:rPr lang="en-US" sz="1700" dirty="0">
                <a:solidFill>
                  <a:schemeClr val="tx1"/>
                </a:solidFill>
                <a:latin typeface="Grotesque" panose="020B0504020202020204" pitchFamily="34" charset="0"/>
                <a:sym typeface="Wingdings" pitchFamily="2" charset="2"/>
              </a:rPr>
              <a:t>; pyelonephritis  white cell casts</a:t>
            </a:r>
            <a:endParaRPr lang="en-US" sz="1700" dirty="0">
              <a:solidFill>
                <a:schemeClr val="tx1"/>
              </a:solidFill>
              <a:latin typeface="Grotesque" panose="020B0504020202020204" pitchFamily="34" charset="0"/>
            </a:endParaRPr>
          </a:p>
          <a:p>
            <a:pPr marL="285750" indent="-285750">
              <a:buFont typeface="Arial" panose="020B0604020202020204" pitchFamily="34" charset="0"/>
              <a:buChar char="•"/>
            </a:pPr>
            <a:r>
              <a:rPr lang="en-US" sz="1700" b="1" dirty="0">
                <a:solidFill>
                  <a:schemeClr val="tx1"/>
                </a:solidFill>
                <a:latin typeface="Grotesque" panose="020B0504020202020204" pitchFamily="34" charset="0"/>
              </a:rPr>
              <a:t>Imaging</a:t>
            </a:r>
            <a:r>
              <a:rPr lang="en-US" sz="1700" dirty="0">
                <a:solidFill>
                  <a:schemeClr val="tx1"/>
                </a:solidFill>
                <a:latin typeface="Grotesque" panose="020B0504020202020204" pitchFamily="34" charset="0"/>
              </a:rPr>
              <a:t>: </a:t>
            </a:r>
            <a:r>
              <a:rPr lang="en-US" sz="1700" b="1" dirty="0">
                <a:solidFill>
                  <a:srgbClr val="C00000"/>
                </a:solidFill>
                <a:latin typeface="Grotesque" panose="020B0504020202020204" pitchFamily="34" charset="0"/>
              </a:rPr>
              <a:t>Abdominal Ultrasound </a:t>
            </a:r>
            <a:r>
              <a:rPr lang="en-US" sz="1700" dirty="0">
                <a:solidFill>
                  <a:schemeClr val="tx1"/>
                </a:solidFill>
                <a:latin typeface="Grotesque" panose="020B0504020202020204" pitchFamily="34" charset="0"/>
              </a:rPr>
              <a:t>to rule out urinary tract obstruction</a:t>
            </a:r>
          </a:p>
          <a:p>
            <a:pPr defTabSz="609630"/>
            <a:endParaRPr lang="en-US" b="1" dirty="0">
              <a:solidFill>
                <a:prstClr val="black"/>
              </a:solidFill>
              <a:latin typeface="Grotesque" panose="020B0504020202020204" pitchFamily="34" charset="0"/>
            </a:endParaRPr>
          </a:p>
        </p:txBody>
      </p:sp>
      <p:sp>
        <p:nvSpPr>
          <p:cNvPr id="80" name="Rectangle 79">
            <a:extLst>
              <a:ext uri="{FF2B5EF4-FFF2-40B4-BE49-F238E27FC236}">
                <a16:creationId xmlns:a16="http://schemas.microsoft.com/office/drawing/2014/main" id="{85124AC5-63B2-8542-A5C6-162AB3185962}"/>
              </a:ext>
            </a:extLst>
          </p:cNvPr>
          <p:cNvSpPr/>
          <p:nvPr/>
        </p:nvSpPr>
        <p:spPr>
          <a:xfrm>
            <a:off x="4464962" y="4198031"/>
            <a:ext cx="4498292" cy="2659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b="1" dirty="0">
                <a:solidFill>
                  <a:schemeClr val="tx1"/>
                </a:solidFill>
                <a:latin typeface="Grotesque" panose="020B0504020202020204" pitchFamily="34" charset="0"/>
              </a:rPr>
              <a:t>Lower UTI: </a:t>
            </a:r>
          </a:p>
          <a:p>
            <a:pPr marL="742950" lvl="1" indent="-285750">
              <a:buFont typeface="Arial" panose="020B0604020202020204" pitchFamily="34" charset="0"/>
              <a:buChar char="•"/>
            </a:pPr>
            <a:r>
              <a:rPr lang="en-US" sz="1600" b="1" dirty="0">
                <a:solidFill>
                  <a:schemeClr val="tx1"/>
                </a:solidFill>
                <a:latin typeface="Grotesque" panose="020B0504020202020204" pitchFamily="34" charset="0"/>
              </a:rPr>
              <a:t>Non-Pregnant Woman: </a:t>
            </a:r>
            <a:r>
              <a:rPr lang="en-US" sz="1600" b="1" dirty="0">
                <a:solidFill>
                  <a:srgbClr val="C00000"/>
                </a:solidFill>
                <a:latin typeface="Grotesque" panose="020B0504020202020204" pitchFamily="34" charset="0"/>
              </a:rPr>
              <a:t>Trimethoprim/Nitrofurantoin for 3 days</a:t>
            </a:r>
          </a:p>
          <a:p>
            <a:pPr marL="742950" lvl="1" indent="-285750">
              <a:buFont typeface="Arial" panose="020B0604020202020204" pitchFamily="34" charset="0"/>
              <a:buChar char="•"/>
            </a:pPr>
            <a:r>
              <a:rPr lang="en-US" sz="1600" b="1" dirty="0">
                <a:solidFill>
                  <a:schemeClr val="tx1"/>
                </a:solidFill>
                <a:latin typeface="Grotesque" panose="020B0504020202020204" pitchFamily="34" charset="0"/>
              </a:rPr>
              <a:t>Pregnant Woman:</a:t>
            </a:r>
            <a:r>
              <a:rPr lang="en-US" sz="1600" b="1" dirty="0">
                <a:solidFill>
                  <a:srgbClr val="C00000"/>
                </a:solidFill>
                <a:latin typeface="Grotesque" panose="020B0504020202020204" pitchFamily="34" charset="0"/>
              </a:rPr>
              <a:t> Nitrofurantoin/Amoxicillin for 7 days</a:t>
            </a:r>
            <a:r>
              <a:rPr lang="en-US" sz="1600" dirty="0">
                <a:solidFill>
                  <a:srgbClr val="C00000"/>
                </a:solidFill>
                <a:latin typeface="Grotesque" panose="020B0504020202020204" pitchFamily="34" charset="0"/>
              </a:rPr>
              <a:t> </a:t>
            </a:r>
          </a:p>
          <a:p>
            <a:pPr marL="742950" lvl="1" indent="-285750">
              <a:buFont typeface="Arial" panose="020B0604020202020204" pitchFamily="34" charset="0"/>
              <a:buChar char="•"/>
            </a:pPr>
            <a:r>
              <a:rPr lang="en-US" sz="1600" b="1" dirty="0">
                <a:solidFill>
                  <a:schemeClr val="tx1"/>
                </a:solidFill>
                <a:latin typeface="Grotesque" panose="020B0504020202020204" pitchFamily="34" charset="0"/>
              </a:rPr>
              <a:t>Men: </a:t>
            </a:r>
            <a:r>
              <a:rPr lang="en-US" sz="1600" b="1" dirty="0">
                <a:solidFill>
                  <a:srgbClr val="C00000"/>
                </a:solidFill>
                <a:latin typeface="Grotesque" panose="020B0504020202020204" pitchFamily="34" charset="0"/>
              </a:rPr>
              <a:t>Trimethoprim/Nitrofurantoin for 7 days</a:t>
            </a:r>
            <a:r>
              <a:rPr lang="en-US" sz="1600" dirty="0">
                <a:solidFill>
                  <a:srgbClr val="C00000"/>
                </a:solidFill>
                <a:latin typeface="Grotesque" panose="020B0504020202020204" pitchFamily="34" charset="0"/>
              </a:rPr>
              <a:t> </a:t>
            </a:r>
          </a:p>
          <a:p>
            <a:pPr marL="285750" indent="-285750">
              <a:buFont typeface="Arial" panose="020B0604020202020204" pitchFamily="34" charset="0"/>
              <a:buChar char="•"/>
            </a:pPr>
            <a:r>
              <a:rPr lang="en-GB" sz="1600" b="1" dirty="0">
                <a:solidFill>
                  <a:schemeClr val="tx1"/>
                </a:solidFill>
                <a:latin typeface="Grotesque" panose="020B0504020202020204" pitchFamily="34" charset="0"/>
              </a:rPr>
              <a:t>Pyelonephritis: </a:t>
            </a:r>
            <a:r>
              <a:rPr lang="en-GB" sz="1600" b="1" dirty="0">
                <a:solidFill>
                  <a:srgbClr val="C00000"/>
                </a:solidFill>
                <a:latin typeface="Grotesque" panose="020B0504020202020204" pitchFamily="34" charset="0"/>
              </a:rPr>
              <a:t>Cefalexin for 10-14 days</a:t>
            </a:r>
          </a:p>
          <a:p>
            <a:pPr marL="285778" indent="-285778" defTabSz="609630">
              <a:buFont typeface="Zapf Dingbats"/>
              <a:buChar char="✶"/>
            </a:pPr>
            <a:endParaRPr lang="en-US" b="1" dirty="0">
              <a:solidFill>
                <a:prstClr val="black"/>
              </a:solidFill>
              <a:latin typeface="Grotesque" panose="020B0504020202020204" pitchFamily="34" charset="0"/>
            </a:endParaRPr>
          </a:p>
        </p:txBody>
      </p:sp>
      <p:sp>
        <p:nvSpPr>
          <p:cNvPr id="83" name="Rectangle 82">
            <a:extLst>
              <a:ext uri="{FF2B5EF4-FFF2-40B4-BE49-F238E27FC236}">
                <a16:creationId xmlns:a16="http://schemas.microsoft.com/office/drawing/2014/main" id="{ED596B1A-1BD8-D441-A841-4E7A2CD50D91}"/>
              </a:ext>
            </a:extLst>
          </p:cNvPr>
          <p:cNvSpPr/>
          <p:nvPr/>
        </p:nvSpPr>
        <p:spPr>
          <a:xfrm>
            <a:off x="9070296" y="3653711"/>
            <a:ext cx="2902250" cy="4754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US" b="1">
                <a:solidFill>
                  <a:prstClr val="white"/>
                </a:solidFill>
                <a:latin typeface="Grotesque" panose="020B0504020202020204" pitchFamily="34" charset="0"/>
              </a:rPr>
              <a:t>Complications: </a:t>
            </a:r>
          </a:p>
        </p:txBody>
      </p:sp>
      <p:sp>
        <p:nvSpPr>
          <p:cNvPr id="84" name="Rectangle 83">
            <a:extLst>
              <a:ext uri="{FF2B5EF4-FFF2-40B4-BE49-F238E27FC236}">
                <a16:creationId xmlns:a16="http://schemas.microsoft.com/office/drawing/2014/main" id="{D8325D33-4114-644C-9E68-54CA26E137EA}"/>
              </a:ext>
            </a:extLst>
          </p:cNvPr>
          <p:cNvSpPr/>
          <p:nvPr/>
        </p:nvSpPr>
        <p:spPr>
          <a:xfrm>
            <a:off x="9070297" y="4194471"/>
            <a:ext cx="2902248" cy="2603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78" indent="-285778" defTabSz="609630">
              <a:buFont typeface="Zapf Dingbats"/>
              <a:buChar char="✶"/>
            </a:pPr>
            <a:r>
              <a:rPr lang="en-US" sz="2000" dirty="0">
                <a:solidFill>
                  <a:prstClr val="black"/>
                </a:solidFill>
                <a:latin typeface="Grotesque" panose="020B0504020202020204" pitchFamily="34" charset="0"/>
              </a:rPr>
              <a:t>Recurrent infections </a:t>
            </a:r>
          </a:p>
          <a:p>
            <a:pPr marL="285778" indent="-285778" defTabSz="609630">
              <a:buFont typeface="Zapf Dingbats"/>
              <a:buChar char="✶"/>
            </a:pPr>
            <a:r>
              <a:rPr lang="en-US" sz="2000" dirty="0">
                <a:solidFill>
                  <a:prstClr val="black"/>
                </a:solidFill>
                <a:latin typeface="Grotesque" panose="020B0504020202020204" pitchFamily="34" charset="0"/>
              </a:rPr>
              <a:t>Urethral Strictures</a:t>
            </a:r>
          </a:p>
          <a:p>
            <a:pPr marL="285778" indent="-285778" defTabSz="609630">
              <a:buFont typeface="Zapf Dingbats"/>
              <a:buChar char="✶"/>
            </a:pPr>
            <a:r>
              <a:rPr lang="en-US" sz="2000" dirty="0">
                <a:solidFill>
                  <a:prstClr val="black"/>
                </a:solidFill>
                <a:latin typeface="Grotesque" panose="020B0504020202020204" pitchFamily="34" charset="0"/>
              </a:rPr>
              <a:t>Permanent renal damage </a:t>
            </a:r>
          </a:p>
          <a:p>
            <a:pPr marL="285778" indent="-285778" defTabSz="609630">
              <a:buFont typeface="Zapf Dingbats"/>
              <a:buChar char="✶"/>
            </a:pPr>
            <a:r>
              <a:rPr lang="en-US" sz="2000" dirty="0">
                <a:solidFill>
                  <a:prstClr val="black"/>
                </a:solidFill>
                <a:latin typeface="Grotesque" panose="020B0504020202020204" pitchFamily="34" charset="0"/>
              </a:rPr>
              <a:t>UROSEPSIS</a:t>
            </a:r>
          </a:p>
        </p:txBody>
      </p:sp>
      <p:pic>
        <p:nvPicPr>
          <p:cNvPr id="3" name="Picture 2" descr="A picture containing diagram&#10;&#10;Description automatically generated">
            <a:extLst>
              <a:ext uri="{FF2B5EF4-FFF2-40B4-BE49-F238E27FC236}">
                <a16:creationId xmlns:a16="http://schemas.microsoft.com/office/drawing/2014/main" id="{B097F045-28EC-BA88-4A0C-49CDA7589B80}"/>
              </a:ext>
            </a:extLst>
          </p:cNvPr>
          <p:cNvPicPr>
            <a:picLocks noChangeAspect="1"/>
          </p:cNvPicPr>
          <p:nvPr/>
        </p:nvPicPr>
        <p:blipFill>
          <a:blip r:embed="rId3"/>
          <a:stretch>
            <a:fillRect/>
          </a:stretch>
        </p:blipFill>
        <p:spPr>
          <a:xfrm>
            <a:off x="8534400" y="1294097"/>
            <a:ext cx="3363319" cy="2337587"/>
          </a:xfrm>
          <a:prstGeom prst="rect">
            <a:avLst/>
          </a:prstGeom>
        </p:spPr>
      </p:pic>
    </p:spTree>
    <p:extLst>
      <p:ext uri="{BB962C8B-B14F-4D97-AF65-F5344CB8AC3E}">
        <p14:creationId xmlns:p14="http://schemas.microsoft.com/office/powerpoint/2010/main" val="334084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41481"/>
            <a:ext cx="9558262" cy="947481"/>
          </a:xfrm>
          <a:prstGeom prst="rect">
            <a:avLst/>
          </a:prstGeom>
          <a:solidFill>
            <a:srgbClr val="A52129"/>
          </a:solidFill>
        </p:spPr>
      </p:sp>
      <p:sp>
        <p:nvSpPr>
          <p:cNvPr id="3" name="TextBox 3"/>
          <p:cNvSpPr txBox="1"/>
          <p:nvPr/>
        </p:nvSpPr>
        <p:spPr>
          <a:xfrm>
            <a:off x="294279" y="180198"/>
            <a:ext cx="8565883" cy="827214"/>
          </a:xfrm>
          <a:prstGeom prst="rect">
            <a:avLst/>
          </a:prstGeom>
        </p:spPr>
        <p:txBody>
          <a:bodyPr lIns="0" tIns="0" rIns="0" bIns="0" rtlCol="0" anchor="t">
            <a:spAutoFit/>
          </a:bodyPr>
          <a:lstStyle/>
          <a:p>
            <a:pPr defTabSz="609630">
              <a:lnSpc>
                <a:spcPts val="6666"/>
              </a:lnSpc>
            </a:pPr>
            <a:r>
              <a:rPr lang="en-US" sz="4800" spc="199" dirty="0">
                <a:solidFill>
                  <a:srgbClr val="FFFFFF"/>
                </a:solidFill>
              </a:rPr>
              <a:t>Gastroenteritis </a:t>
            </a:r>
          </a:p>
        </p:txBody>
      </p:sp>
      <p:sp>
        <p:nvSpPr>
          <p:cNvPr id="4" name="TextBox 3">
            <a:extLst>
              <a:ext uri="{FF2B5EF4-FFF2-40B4-BE49-F238E27FC236}">
                <a16:creationId xmlns:a16="http://schemas.microsoft.com/office/drawing/2014/main" id="{F7177E85-F7A8-B9A3-6625-D86CBB1236CB}"/>
              </a:ext>
            </a:extLst>
          </p:cNvPr>
          <p:cNvSpPr txBox="1"/>
          <p:nvPr/>
        </p:nvSpPr>
        <p:spPr>
          <a:xfrm>
            <a:off x="6243962" y="1159301"/>
            <a:ext cx="5948037" cy="5539978"/>
          </a:xfrm>
          <a:prstGeom prst="rect">
            <a:avLst/>
          </a:prstGeom>
          <a:noFill/>
        </p:spPr>
        <p:txBody>
          <a:bodyPr wrap="square" rtlCol="0">
            <a:spAutoFit/>
          </a:bodyPr>
          <a:lstStyle/>
          <a:p>
            <a:r>
              <a:rPr lang="en-US" sz="2400" b="1" dirty="0"/>
              <a:t>Signs/Symptoms: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C00000"/>
                </a:solidFill>
                <a:effectLst/>
                <a:uLnTx/>
                <a:uFillTx/>
                <a:ea typeface="+mn-ea"/>
                <a:cs typeface="+mn-cs"/>
              </a:rPr>
              <a:t>Sudden-onset diarrhoea </a:t>
            </a:r>
            <a:r>
              <a:rPr kumimoji="0" lang="en-GB" sz="2400" b="0" i="0" u="none" strike="noStrike" kern="1200" cap="none" spc="0" normalizeH="0" baseline="0" noProof="0" dirty="0">
                <a:ln>
                  <a:noFill/>
                </a:ln>
                <a:effectLst/>
                <a:uLnTx/>
                <a:uFillTx/>
                <a:ea typeface="+mn-ea"/>
                <a:cs typeface="+mn-cs"/>
              </a:rPr>
              <a:t>(&gt;3 movements/day)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C00000"/>
                </a:solidFill>
                <a:effectLst/>
                <a:uLnTx/>
                <a:uFillTx/>
                <a:ea typeface="+mn-ea"/>
                <a:cs typeface="+mn-cs"/>
              </a:rPr>
              <a:t>Blood</a:t>
            </a:r>
            <a:r>
              <a:rPr lang="en-GB" sz="2400" dirty="0">
                <a:solidFill>
                  <a:srgbClr val="C00000"/>
                </a:solidFill>
              </a:rPr>
              <a:t>/</a:t>
            </a:r>
            <a:r>
              <a:rPr kumimoji="0" lang="en-GB" sz="2400" b="1" i="0" u="none" strike="noStrike" kern="1200" cap="none" spc="0" normalizeH="0" baseline="0" noProof="0" dirty="0">
                <a:ln>
                  <a:noFill/>
                </a:ln>
                <a:solidFill>
                  <a:srgbClr val="C00000"/>
                </a:solidFill>
                <a:effectLst/>
                <a:uLnTx/>
                <a:uFillTx/>
                <a:ea typeface="+mn-ea"/>
                <a:cs typeface="+mn-cs"/>
              </a:rPr>
              <a:t>mucus</a:t>
            </a:r>
            <a:r>
              <a:rPr kumimoji="0" lang="en-GB" sz="2400" b="0" i="0" u="none" strike="noStrike" kern="1200" cap="none" spc="0" normalizeH="0" baseline="0" noProof="0" dirty="0">
                <a:ln>
                  <a:noFill/>
                </a:ln>
                <a:solidFill>
                  <a:srgbClr val="C00000"/>
                </a:solidFill>
                <a:effectLst/>
                <a:uLnTx/>
                <a:uFillTx/>
                <a:ea typeface="+mn-ea"/>
                <a:cs typeface="+mn-cs"/>
              </a:rPr>
              <a:t> </a:t>
            </a:r>
            <a:r>
              <a:rPr kumimoji="0" lang="en-GB" sz="2400" b="0" i="0" u="none" strike="noStrike" kern="1200" cap="none" spc="0" normalizeH="0" baseline="0" noProof="0" dirty="0">
                <a:ln>
                  <a:noFill/>
                </a:ln>
                <a:effectLst/>
                <a:uLnTx/>
                <a:uFillTx/>
                <a:ea typeface="+mn-ea"/>
                <a:cs typeface="+mn-cs"/>
              </a:rPr>
              <a:t>in the stool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effectLst/>
                <a:uLnTx/>
                <a:uFillTx/>
                <a:ea typeface="+mn-ea"/>
                <a:cs typeface="+mn-cs"/>
              </a:rPr>
              <a:t>Faecal urgency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effectLst/>
                <a:uLnTx/>
                <a:uFillTx/>
                <a:ea typeface="+mn-ea"/>
                <a:cs typeface="+mn-cs"/>
              </a:rPr>
              <a:t>Nausea/ Vomiting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effectLst/>
                <a:uLnTx/>
                <a:uFillTx/>
                <a:ea typeface="+mn-ea"/>
                <a:cs typeface="+mn-cs"/>
              </a:rPr>
              <a:t>Abdominal pain or cramps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effectLst/>
                <a:uLnTx/>
                <a:uFillTx/>
                <a:ea typeface="+mn-ea"/>
                <a:cs typeface="+mn-cs"/>
              </a:rPr>
              <a:t>Headache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t>M</a:t>
            </a:r>
            <a:r>
              <a:rPr kumimoji="0" lang="en-GB" sz="2400" b="0" i="0" u="none" strike="noStrike" kern="1200" cap="none" spc="0" normalizeH="0" baseline="0" noProof="0" dirty="0" err="1">
                <a:ln>
                  <a:noFill/>
                </a:ln>
                <a:effectLst/>
                <a:uLnTx/>
                <a:uFillTx/>
                <a:ea typeface="+mn-ea"/>
                <a:cs typeface="+mn-cs"/>
              </a:rPr>
              <a:t>yalgia</a:t>
            </a:r>
            <a:endParaRPr lang="en-GB" sz="24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t>B</a:t>
            </a:r>
            <a:r>
              <a:rPr kumimoji="0" lang="en-GB" sz="2400" b="0" i="0" u="none" strike="noStrike" kern="1200" cap="none" spc="0" normalizeH="0" baseline="0" noProof="0" dirty="0" err="1">
                <a:ln>
                  <a:noFill/>
                </a:ln>
                <a:effectLst/>
                <a:uLnTx/>
                <a:uFillTx/>
                <a:ea typeface="+mn-ea"/>
                <a:cs typeface="+mn-cs"/>
              </a:rPr>
              <a:t>loating</a:t>
            </a:r>
            <a:endParaRPr kumimoji="0" lang="en-GB" sz="2400" b="0" i="0" u="none" strike="noStrike" kern="1200" cap="none" spc="0" normalizeH="0" baseline="0" noProof="0" dirty="0">
              <a:ln>
                <a:noFill/>
              </a:ln>
              <a:effectLst/>
              <a:uLnTx/>
              <a:uFillTx/>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t>W</a:t>
            </a:r>
            <a:r>
              <a:rPr kumimoji="0" lang="en-GB" sz="2400" b="0" i="0" u="none" strike="noStrike" kern="1200" cap="none" spc="0" normalizeH="0" baseline="0" noProof="0" dirty="0">
                <a:ln>
                  <a:noFill/>
                </a:ln>
                <a:effectLst/>
                <a:uLnTx/>
                <a:uFillTx/>
                <a:ea typeface="+mn-ea"/>
                <a:cs typeface="+mn-cs"/>
              </a:rPr>
              <a:t>eight loss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t>Dry mucous membranes/reduced skin turgor </a:t>
            </a:r>
            <a:r>
              <a:rPr lang="en-GB" sz="2400" dirty="0">
                <a:sym typeface="Wingdings" pitchFamily="2" charset="2"/>
              </a:rPr>
              <a:t> </a:t>
            </a:r>
            <a:r>
              <a:rPr lang="en-GB" sz="2400" b="1" dirty="0">
                <a:solidFill>
                  <a:srgbClr val="C00000"/>
                </a:solidFill>
                <a:sym typeface="Wingdings" pitchFamily="2" charset="2"/>
              </a:rPr>
              <a:t>DEHYDRATION</a:t>
            </a:r>
            <a:endParaRPr kumimoji="0" lang="en-GB" sz="2400" b="1" i="0" u="none" strike="noStrike" kern="1200" cap="none" spc="0" normalizeH="0" baseline="0" noProof="0" dirty="0">
              <a:ln>
                <a:noFill/>
              </a:ln>
              <a:solidFill>
                <a:srgbClr val="C00000"/>
              </a:solidFill>
              <a:effectLst/>
              <a:uLnTx/>
              <a:uFillTx/>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t>M</a:t>
            </a:r>
            <a:r>
              <a:rPr kumimoji="0" lang="en-GB" sz="2400" b="0" i="0" u="none" strike="noStrike" kern="1200" cap="none" spc="0" normalizeH="0" baseline="0" noProof="0" dirty="0" err="1">
                <a:ln>
                  <a:noFill/>
                </a:ln>
                <a:effectLst/>
                <a:uLnTx/>
                <a:uFillTx/>
                <a:ea typeface="+mn-ea"/>
                <a:cs typeface="+mn-cs"/>
              </a:rPr>
              <a:t>alabsorption</a:t>
            </a:r>
            <a:endParaRPr kumimoji="0" lang="en-GB" sz="2400" b="0" i="0" u="none" strike="noStrike" kern="1200" cap="none" spc="0" normalizeH="0" baseline="0" noProof="0" dirty="0">
              <a:ln>
                <a:noFill/>
              </a:ln>
              <a:effectLst/>
              <a:uLnTx/>
              <a:uFillTx/>
              <a:ea typeface="+mn-ea"/>
              <a:cs typeface="+mn-cs"/>
            </a:endParaRPr>
          </a:p>
          <a:p>
            <a:endParaRPr lang="en-US" dirty="0"/>
          </a:p>
        </p:txBody>
      </p:sp>
      <p:sp>
        <p:nvSpPr>
          <p:cNvPr id="5" name="TextBox 4">
            <a:extLst>
              <a:ext uri="{FF2B5EF4-FFF2-40B4-BE49-F238E27FC236}">
                <a16:creationId xmlns:a16="http://schemas.microsoft.com/office/drawing/2014/main" id="{0E85619E-4197-357F-F867-0F618F16B5F6}"/>
              </a:ext>
            </a:extLst>
          </p:cNvPr>
          <p:cNvSpPr txBox="1"/>
          <p:nvPr/>
        </p:nvSpPr>
        <p:spPr>
          <a:xfrm>
            <a:off x="294279" y="1159301"/>
            <a:ext cx="5653760" cy="5632311"/>
          </a:xfrm>
          <a:prstGeom prst="rect">
            <a:avLst/>
          </a:prstGeom>
          <a:noFill/>
        </p:spPr>
        <p:txBody>
          <a:bodyPr wrap="square" rtlCol="0">
            <a:spAutoFit/>
          </a:bodyPr>
          <a:lstStyle/>
          <a:p>
            <a:r>
              <a:rPr lang="en-US" sz="2400" b="1" dirty="0"/>
              <a:t>Definition: </a:t>
            </a:r>
            <a:r>
              <a:rPr kumimoji="0" lang="en-GB" sz="2400" b="0" i="0" u="none" strike="noStrike" kern="1200" cap="none" spc="0" normalizeH="0" baseline="0" noProof="0" dirty="0">
                <a:ln>
                  <a:noFill/>
                </a:ln>
                <a:solidFill>
                  <a:prstClr val="black"/>
                </a:solidFill>
                <a:effectLst/>
                <a:uLnTx/>
                <a:uFillTx/>
                <a:ea typeface="+mn-ea"/>
                <a:cs typeface="+mn-cs"/>
              </a:rPr>
              <a:t>Inflammation of the gastrointestinal tract caused by pathogens</a:t>
            </a:r>
            <a:endParaRPr lang="en-US" sz="2400" b="1" dirty="0"/>
          </a:p>
          <a:p>
            <a:endParaRPr lang="en-US" sz="2400" b="1" dirty="0"/>
          </a:p>
          <a:p>
            <a:r>
              <a:rPr lang="en-US" sz="2400" b="1" dirty="0"/>
              <a:t>Risk Factors: </a:t>
            </a:r>
          </a:p>
          <a:p>
            <a:pPr marL="342900" indent="-342900">
              <a:buFont typeface="Arial" panose="020B0604020202020204" pitchFamily="34" charset="0"/>
              <a:buChar char="•"/>
            </a:pPr>
            <a:r>
              <a:rPr lang="en-US" sz="2400" dirty="0"/>
              <a:t>Ingestion of contaminated food/water</a:t>
            </a:r>
          </a:p>
          <a:p>
            <a:pPr marL="342900" indent="-342900">
              <a:buFont typeface="Arial" panose="020B0604020202020204" pitchFamily="34" charset="0"/>
              <a:buChar char="•"/>
            </a:pPr>
            <a:r>
              <a:rPr lang="en-US" sz="2400" dirty="0"/>
              <a:t>Poor personal hygiene </a:t>
            </a:r>
          </a:p>
          <a:p>
            <a:pPr marL="342900" indent="-342900">
              <a:buFont typeface="Arial" panose="020B0604020202020204" pitchFamily="34" charset="0"/>
              <a:buChar char="•"/>
            </a:pPr>
            <a:r>
              <a:rPr lang="en-US" sz="2400" dirty="0"/>
              <a:t>Travel </a:t>
            </a:r>
          </a:p>
          <a:p>
            <a:pPr marL="342900" indent="-342900">
              <a:buFont typeface="Arial" panose="020B0604020202020204" pitchFamily="34" charset="0"/>
              <a:buChar char="•"/>
            </a:pPr>
            <a:endParaRPr lang="en-US" sz="2400" b="1" dirty="0"/>
          </a:p>
          <a:p>
            <a:r>
              <a:rPr lang="en-US" sz="2400" b="1" dirty="0"/>
              <a:t>Main presentation types: </a:t>
            </a:r>
          </a:p>
          <a:p>
            <a:pPr marL="342900" indent="-342900">
              <a:buFont typeface="Arial" panose="020B0604020202020204" pitchFamily="34" charset="0"/>
              <a:buChar char="•"/>
            </a:pPr>
            <a:r>
              <a:rPr lang="en-US" sz="2400" b="1" dirty="0">
                <a:solidFill>
                  <a:srgbClr val="C00000"/>
                </a:solidFill>
              </a:rPr>
              <a:t>Travellers’ diarrhoea: </a:t>
            </a:r>
            <a:r>
              <a:rPr lang="en-US" sz="2400" dirty="0"/>
              <a:t>three loose/watery stools in 24 hours +/- abdominal cramps, fever, blood in stool (Enterotoxigenic E.coli </a:t>
            </a:r>
            <a:r>
              <a:rPr lang="en-US" sz="2400" dirty="0">
                <a:sym typeface="Wingdings" pitchFamily="2" charset="2"/>
              </a:rPr>
              <a:t> most common)</a:t>
            </a:r>
            <a:endParaRPr lang="en-US" sz="2400" dirty="0"/>
          </a:p>
          <a:p>
            <a:pPr marL="342900" indent="-342900">
              <a:buFont typeface="Arial" panose="020B0604020202020204" pitchFamily="34" charset="0"/>
              <a:buChar char="•"/>
            </a:pPr>
            <a:r>
              <a:rPr lang="en-US" sz="2400" b="1" dirty="0">
                <a:solidFill>
                  <a:srgbClr val="C00000"/>
                </a:solidFill>
              </a:rPr>
              <a:t>Food Poisoning: </a:t>
            </a:r>
            <a:r>
              <a:rPr lang="en-US" sz="2400" dirty="0"/>
              <a:t>sudden onset nausea, vomiting and diarrhoea after food</a:t>
            </a:r>
            <a:endParaRPr lang="en-US" sz="2400" b="1" dirty="0"/>
          </a:p>
        </p:txBody>
      </p:sp>
      <p:grpSp>
        <p:nvGrpSpPr>
          <p:cNvPr id="6" name="Group 5">
            <a:extLst>
              <a:ext uri="{FF2B5EF4-FFF2-40B4-BE49-F238E27FC236}">
                <a16:creationId xmlns:a16="http://schemas.microsoft.com/office/drawing/2014/main" id="{22B86F54-13C9-35B5-DFB7-F9045134334C}"/>
              </a:ext>
            </a:extLst>
          </p:cNvPr>
          <p:cNvGrpSpPr/>
          <p:nvPr/>
        </p:nvGrpSpPr>
        <p:grpSpPr>
          <a:xfrm>
            <a:off x="8566630" y="202282"/>
            <a:ext cx="991632" cy="912080"/>
            <a:chOff x="5467579" y="3229019"/>
            <a:chExt cx="1294923" cy="1294923"/>
          </a:xfrm>
        </p:grpSpPr>
        <p:grpSp>
          <p:nvGrpSpPr>
            <p:cNvPr id="7" name="Group 11">
              <a:extLst>
                <a:ext uri="{FF2B5EF4-FFF2-40B4-BE49-F238E27FC236}">
                  <a16:creationId xmlns:a16="http://schemas.microsoft.com/office/drawing/2014/main" id="{6D1FA00F-E4BC-520D-54F3-970E052ACF54}"/>
                </a:ext>
              </a:extLst>
            </p:cNvPr>
            <p:cNvGrpSpPr/>
            <p:nvPr/>
          </p:nvGrpSpPr>
          <p:grpSpPr>
            <a:xfrm>
              <a:off x="5467579" y="3229019"/>
              <a:ext cx="1294923" cy="1294923"/>
              <a:chOff x="0" y="0"/>
              <a:chExt cx="6350000" cy="6350000"/>
            </a:xfrm>
          </p:grpSpPr>
          <p:sp>
            <p:nvSpPr>
              <p:cNvPr id="9" name="Freeform 12">
                <a:extLst>
                  <a:ext uri="{FF2B5EF4-FFF2-40B4-BE49-F238E27FC236}">
                    <a16:creationId xmlns:a16="http://schemas.microsoft.com/office/drawing/2014/main" id="{3F1BD43A-B83E-7A0F-90F2-9B86A332B2A1}"/>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D9D9"/>
              </a:solidFill>
            </p:spPr>
          </p:sp>
        </p:grpSp>
        <p:pic>
          <p:nvPicPr>
            <p:cNvPr id="8" name="Graphic 7" descr="Stethoscope with solid fill">
              <a:extLst>
                <a:ext uri="{FF2B5EF4-FFF2-40B4-BE49-F238E27FC236}">
                  <a16:creationId xmlns:a16="http://schemas.microsoft.com/office/drawing/2014/main" id="{C9A3E925-8338-6A09-7127-5F96AE4348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22202" y="3397541"/>
              <a:ext cx="985676" cy="985676"/>
            </a:xfrm>
            <a:prstGeom prst="rect">
              <a:avLst/>
            </a:prstGeom>
          </p:spPr>
        </p:pic>
      </p:grpSp>
      <p:grpSp>
        <p:nvGrpSpPr>
          <p:cNvPr id="10" name="Group 9">
            <a:extLst>
              <a:ext uri="{FF2B5EF4-FFF2-40B4-BE49-F238E27FC236}">
                <a16:creationId xmlns:a16="http://schemas.microsoft.com/office/drawing/2014/main" id="{A02DAB7C-9C42-5E72-525D-A10660A58FD0}"/>
              </a:ext>
            </a:extLst>
          </p:cNvPr>
          <p:cNvGrpSpPr/>
          <p:nvPr/>
        </p:nvGrpSpPr>
        <p:grpSpPr>
          <a:xfrm>
            <a:off x="7560419" y="145885"/>
            <a:ext cx="956459" cy="918008"/>
            <a:chOff x="3187791" y="3229019"/>
            <a:chExt cx="1294923" cy="1294923"/>
          </a:xfrm>
        </p:grpSpPr>
        <p:grpSp>
          <p:nvGrpSpPr>
            <p:cNvPr id="11" name="Group 7">
              <a:extLst>
                <a:ext uri="{FF2B5EF4-FFF2-40B4-BE49-F238E27FC236}">
                  <a16:creationId xmlns:a16="http://schemas.microsoft.com/office/drawing/2014/main" id="{0EF8BA81-CBE5-8C0F-7763-3B563B268129}"/>
                </a:ext>
              </a:extLst>
            </p:cNvPr>
            <p:cNvGrpSpPr/>
            <p:nvPr/>
          </p:nvGrpSpPr>
          <p:grpSpPr>
            <a:xfrm>
              <a:off x="3187791" y="3229019"/>
              <a:ext cx="1294923" cy="1294923"/>
              <a:chOff x="0" y="0"/>
              <a:chExt cx="6350000" cy="6350000"/>
            </a:xfrm>
          </p:grpSpPr>
          <p:sp>
            <p:nvSpPr>
              <p:cNvPr id="13" name="Freeform 8">
                <a:extLst>
                  <a:ext uri="{FF2B5EF4-FFF2-40B4-BE49-F238E27FC236}">
                    <a16:creationId xmlns:a16="http://schemas.microsoft.com/office/drawing/2014/main" id="{AB82CD67-0B30-45CD-AB62-E1C32A34E1BA}"/>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D9D9"/>
              </a:solidFill>
            </p:spPr>
          </p:sp>
        </p:grpSp>
        <p:pic>
          <p:nvPicPr>
            <p:cNvPr id="12" name="Graphic 11" descr="List with solid fill">
              <a:extLst>
                <a:ext uri="{FF2B5EF4-FFF2-40B4-BE49-F238E27FC236}">
                  <a16:creationId xmlns:a16="http://schemas.microsoft.com/office/drawing/2014/main" id="{22DB2470-B5F8-EDCF-3FE7-AAC7DBABF08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21185" y="3441353"/>
              <a:ext cx="828133" cy="828133"/>
            </a:xfrm>
            <a:prstGeom prst="rect">
              <a:avLst/>
            </a:prstGeom>
          </p:spPr>
        </p:pic>
      </p:grpSp>
      <p:grpSp>
        <p:nvGrpSpPr>
          <p:cNvPr id="14" name="Group 13">
            <a:extLst>
              <a:ext uri="{FF2B5EF4-FFF2-40B4-BE49-F238E27FC236}">
                <a16:creationId xmlns:a16="http://schemas.microsoft.com/office/drawing/2014/main" id="{81756E61-77F9-B375-52F6-637ED863E87C}"/>
              </a:ext>
            </a:extLst>
          </p:cNvPr>
          <p:cNvGrpSpPr/>
          <p:nvPr/>
        </p:nvGrpSpPr>
        <p:grpSpPr>
          <a:xfrm>
            <a:off x="6435040" y="141481"/>
            <a:ext cx="1042783" cy="947481"/>
            <a:chOff x="908003" y="3229019"/>
            <a:chExt cx="1294923" cy="1294923"/>
          </a:xfrm>
        </p:grpSpPr>
        <p:grpSp>
          <p:nvGrpSpPr>
            <p:cNvPr id="15" name="Group 9">
              <a:extLst>
                <a:ext uri="{FF2B5EF4-FFF2-40B4-BE49-F238E27FC236}">
                  <a16:creationId xmlns:a16="http://schemas.microsoft.com/office/drawing/2014/main" id="{3FD38C86-7038-F9B8-18F1-EBD66F162BF2}"/>
                </a:ext>
              </a:extLst>
            </p:cNvPr>
            <p:cNvGrpSpPr/>
            <p:nvPr/>
          </p:nvGrpSpPr>
          <p:grpSpPr>
            <a:xfrm>
              <a:off x="908003" y="3229019"/>
              <a:ext cx="1294923" cy="1294923"/>
              <a:chOff x="0" y="0"/>
              <a:chExt cx="6350000" cy="6350000"/>
            </a:xfrm>
          </p:grpSpPr>
          <p:sp>
            <p:nvSpPr>
              <p:cNvPr id="19" name="Freeform 10">
                <a:extLst>
                  <a:ext uri="{FF2B5EF4-FFF2-40B4-BE49-F238E27FC236}">
                    <a16:creationId xmlns:a16="http://schemas.microsoft.com/office/drawing/2014/main" id="{8248B777-0C1F-90AC-3029-6A7A698F39E4}"/>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D9D9"/>
              </a:solidFill>
            </p:spPr>
          </p:sp>
        </p:grpSp>
        <p:pic>
          <p:nvPicPr>
            <p:cNvPr id="16" name="Graphic 15" descr="Open book with solid fill">
              <a:extLst>
                <a:ext uri="{FF2B5EF4-FFF2-40B4-BE49-F238E27FC236}">
                  <a16:creationId xmlns:a16="http://schemas.microsoft.com/office/drawing/2014/main" id="{8D1F1A41-8C2C-1298-C0CC-4B378DCAB20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01786" y="3408681"/>
              <a:ext cx="907355" cy="907355"/>
            </a:xfrm>
            <a:prstGeom prst="rect">
              <a:avLst/>
            </a:prstGeom>
          </p:spPr>
        </p:pic>
      </p:grpSp>
    </p:spTree>
    <p:extLst>
      <p:ext uri="{BB962C8B-B14F-4D97-AF65-F5344CB8AC3E}">
        <p14:creationId xmlns:p14="http://schemas.microsoft.com/office/powerpoint/2010/main" val="34948262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additive="base">
                                        <p:cTn id="2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 calcmode="lin" valueType="num">
                                      <p:cBhvr additive="base">
                                        <p:cTn id="3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anim calcmode="lin" valueType="num">
                                      <p:cBhvr additive="base">
                                        <p:cTn id="39"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animEffect transition="in" filter="dissolve">
                                      <p:cBhvr>
                                        <p:cTn id="49" dur="500"/>
                                        <p:tgtEl>
                                          <p:spTgt spid="4">
                                            <p:txEl>
                                              <p:pRg st="1" end="1"/>
                                            </p:txEl>
                                          </p:spTgt>
                                        </p:tgtEl>
                                      </p:cBhvr>
                                    </p:animEffect>
                                  </p:childTnLst>
                                </p:cTn>
                              </p:par>
                              <p:par>
                                <p:cTn id="50" presetID="9" presetClass="entr" presetSubtype="0" fill="hold" nodeType="withEffect">
                                  <p:stCondLst>
                                    <p:cond delay="0"/>
                                  </p:stCondLst>
                                  <p:childTnLst>
                                    <p:set>
                                      <p:cBhvr>
                                        <p:cTn id="51" dur="1" fill="hold">
                                          <p:stCondLst>
                                            <p:cond delay="0"/>
                                          </p:stCondLst>
                                        </p:cTn>
                                        <p:tgtEl>
                                          <p:spTgt spid="4">
                                            <p:txEl>
                                              <p:pRg st="2" end="2"/>
                                            </p:txEl>
                                          </p:spTgt>
                                        </p:tgtEl>
                                        <p:attrNameLst>
                                          <p:attrName>style.visibility</p:attrName>
                                        </p:attrNameLst>
                                      </p:cBhvr>
                                      <p:to>
                                        <p:strVal val="visible"/>
                                      </p:to>
                                    </p:set>
                                    <p:animEffect transition="in" filter="dissolve">
                                      <p:cBhvr>
                                        <p:cTn id="52" dur="500"/>
                                        <p:tgtEl>
                                          <p:spTgt spid="4">
                                            <p:txEl>
                                              <p:pRg st="2" end="2"/>
                                            </p:txEl>
                                          </p:spTgt>
                                        </p:tgtEl>
                                      </p:cBhvr>
                                    </p:animEffect>
                                  </p:childTnLst>
                                </p:cTn>
                              </p:par>
                              <p:par>
                                <p:cTn id="53" presetID="9" presetClass="entr" presetSubtype="0" fill="hold" nodeType="with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Effect transition="in" filter="dissolve">
                                      <p:cBhvr>
                                        <p:cTn id="55" dur="500"/>
                                        <p:tgtEl>
                                          <p:spTgt spid="4">
                                            <p:txEl>
                                              <p:pRg st="3" end="3"/>
                                            </p:txEl>
                                          </p:spTgt>
                                        </p:tgtEl>
                                      </p:cBhvr>
                                    </p:animEffect>
                                  </p:childTnLst>
                                </p:cTn>
                              </p:par>
                              <p:par>
                                <p:cTn id="56" presetID="9" presetClass="entr" presetSubtype="0" fill="hold" nodeType="withEffect">
                                  <p:stCondLst>
                                    <p:cond delay="0"/>
                                  </p:stCondLst>
                                  <p:childTnLst>
                                    <p:set>
                                      <p:cBhvr>
                                        <p:cTn id="57" dur="1" fill="hold">
                                          <p:stCondLst>
                                            <p:cond delay="0"/>
                                          </p:stCondLst>
                                        </p:cTn>
                                        <p:tgtEl>
                                          <p:spTgt spid="4">
                                            <p:txEl>
                                              <p:pRg st="4" end="4"/>
                                            </p:txEl>
                                          </p:spTgt>
                                        </p:tgtEl>
                                        <p:attrNameLst>
                                          <p:attrName>style.visibility</p:attrName>
                                        </p:attrNameLst>
                                      </p:cBhvr>
                                      <p:to>
                                        <p:strVal val="visible"/>
                                      </p:to>
                                    </p:set>
                                    <p:animEffect transition="in" filter="dissolve">
                                      <p:cBhvr>
                                        <p:cTn id="58" dur="500"/>
                                        <p:tgtEl>
                                          <p:spTgt spid="4">
                                            <p:txEl>
                                              <p:pRg st="4" end="4"/>
                                            </p:txEl>
                                          </p:spTgt>
                                        </p:tgtEl>
                                      </p:cBhvr>
                                    </p:animEffect>
                                  </p:childTnLst>
                                </p:cTn>
                              </p:par>
                              <p:par>
                                <p:cTn id="59" presetID="9" presetClass="entr" presetSubtype="0" fill="hold" nodeType="withEffect">
                                  <p:stCondLst>
                                    <p:cond delay="0"/>
                                  </p:stCondLst>
                                  <p:childTnLst>
                                    <p:set>
                                      <p:cBhvr>
                                        <p:cTn id="60" dur="1" fill="hold">
                                          <p:stCondLst>
                                            <p:cond delay="0"/>
                                          </p:stCondLst>
                                        </p:cTn>
                                        <p:tgtEl>
                                          <p:spTgt spid="4">
                                            <p:txEl>
                                              <p:pRg st="5" end="5"/>
                                            </p:txEl>
                                          </p:spTgt>
                                        </p:tgtEl>
                                        <p:attrNameLst>
                                          <p:attrName>style.visibility</p:attrName>
                                        </p:attrNameLst>
                                      </p:cBhvr>
                                      <p:to>
                                        <p:strVal val="visible"/>
                                      </p:to>
                                    </p:set>
                                    <p:animEffect transition="in" filter="dissolve">
                                      <p:cBhvr>
                                        <p:cTn id="61" dur="500"/>
                                        <p:tgtEl>
                                          <p:spTgt spid="4">
                                            <p:txEl>
                                              <p:pRg st="5" end="5"/>
                                            </p:txEl>
                                          </p:spTgt>
                                        </p:tgtEl>
                                      </p:cBhvr>
                                    </p:animEffect>
                                  </p:childTnLst>
                                </p:cTn>
                              </p:par>
                              <p:par>
                                <p:cTn id="62" presetID="9" presetClass="entr" presetSubtype="0" fill="hold" nodeType="withEffect">
                                  <p:stCondLst>
                                    <p:cond delay="0"/>
                                  </p:stCondLst>
                                  <p:childTnLst>
                                    <p:set>
                                      <p:cBhvr>
                                        <p:cTn id="63" dur="1" fill="hold">
                                          <p:stCondLst>
                                            <p:cond delay="0"/>
                                          </p:stCondLst>
                                        </p:cTn>
                                        <p:tgtEl>
                                          <p:spTgt spid="4">
                                            <p:txEl>
                                              <p:pRg st="6" end="6"/>
                                            </p:txEl>
                                          </p:spTgt>
                                        </p:tgtEl>
                                        <p:attrNameLst>
                                          <p:attrName>style.visibility</p:attrName>
                                        </p:attrNameLst>
                                      </p:cBhvr>
                                      <p:to>
                                        <p:strVal val="visible"/>
                                      </p:to>
                                    </p:set>
                                    <p:animEffect transition="in" filter="dissolve">
                                      <p:cBhvr>
                                        <p:cTn id="64" dur="500"/>
                                        <p:tgtEl>
                                          <p:spTgt spid="4">
                                            <p:txEl>
                                              <p:pRg st="6" end="6"/>
                                            </p:txEl>
                                          </p:spTgt>
                                        </p:tgtEl>
                                      </p:cBhvr>
                                    </p:animEffect>
                                  </p:childTnLst>
                                </p:cTn>
                              </p:par>
                              <p:par>
                                <p:cTn id="65" presetID="9" presetClass="entr" presetSubtype="0" fill="hold" nodeType="withEffect">
                                  <p:stCondLst>
                                    <p:cond delay="0"/>
                                  </p:stCondLst>
                                  <p:childTnLst>
                                    <p:set>
                                      <p:cBhvr>
                                        <p:cTn id="66" dur="1" fill="hold">
                                          <p:stCondLst>
                                            <p:cond delay="0"/>
                                          </p:stCondLst>
                                        </p:cTn>
                                        <p:tgtEl>
                                          <p:spTgt spid="4">
                                            <p:txEl>
                                              <p:pRg st="7" end="7"/>
                                            </p:txEl>
                                          </p:spTgt>
                                        </p:tgtEl>
                                        <p:attrNameLst>
                                          <p:attrName>style.visibility</p:attrName>
                                        </p:attrNameLst>
                                      </p:cBhvr>
                                      <p:to>
                                        <p:strVal val="visible"/>
                                      </p:to>
                                    </p:set>
                                    <p:animEffect transition="in" filter="dissolve">
                                      <p:cBhvr>
                                        <p:cTn id="67" dur="500"/>
                                        <p:tgtEl>
                                          <p:spTgt spid="4">
                                            <p:txEl>
                                              <p:pRg st="7" end="7"/>
                                            </p:txEl>
                                          </p:spTgt>
                                        </p:tgtEl>
                                      </p:cBhvr>
                                    </p:animEffect>
                                  </p:childTnLst>
                                </p:cTn>
                              </p:par>
                              <p:par>
                                <p:cTn id="68" presetID="9" presetClass="entr" presetSubtype="0" fill="hold" nodeType="withEffect">
                                  <p:stCondLst>
                                    <p:cond delay="0"/>
                                  </p:stCondLst>
                                  <p:childTnLst>
                                    <p:set>
                                      <p:cBhvr>
                                        <p:cTn id="69" dur="1" fill="hold">
                                          <p:stCondLst>
                                            <p:cond delay="0"/>
                                          </p:stCondLst>
                                        </p:cTn>
                                        <p:tgtEl>
                                          <p:spTgt spid="4">
                                            <p:txEl>
                                              <p:pRg st="8" end="8"/>
                                            </p:txEl>
                                          </p:spTgt>
                                        </p:tgtEl>
                                        <p:attrNameLst>
                                          <p:attrName>style.visibility</p:attrName>
                                        </p:attrNameLst>
                                      </p:cBhvr>
                                      <p:to>
                                        <p:strVal val="visible"/>
                                      </p:to>
                                    </p:set>
                                    <p:animEffect transition="in" filter="dissolve">
                                      <p:cBhvr>
                                        <p:cTn id="70" dur="500"/>
                                        <p:tgtEl>
                                          <p:spTgt spid="4">
                                            <p:txEl>
                                              <p:pRg st="8" end="8"/>
                                            </p:txEl>
                                          </p:spTgt>
                                        </p:tgtEl>
                                      </p:cBhvr>
                                    </p:animEffect>
                                  </p:childTnLst>
                                </p:cTn>
                              </p:par>
                              <p:par>
                                <p:cTn id="71" presetID="9" presetClass="entr" presetSubtype="0" fill="hold" nodeType="withEffect">
                                  <p:stCondLst>
                                    <p:cond delay="0"/>
                                  </p:stCondLst>
                                  <p:childTnLst>
                                    <p:set>
                                      <p:cBhvr>
                                        <p:cTn id="72" dur="1" fill="hold">
                                          <p:stCondLst>
                                            <p:cond delay="0"/>
                                          </p:stCondLst>
                                        </p:cTn>
                                        <p:tgtEl>
                                          <p:spTgt spid="4">
                                            <p:txEl>
                                              <p:pRg st="9" end="9"/>
                                            </p:txEl>
                                          </p:spTgt>
                                        </p:tgtEl>
                                        <p:attrNameLst>
                                          <p:attrName>style.visibility</p:attrName>
                                        </p:attrNameLst>
                                      </p:cBhvr>
                                      <p:to>
                                        <p:strVal val="visible"/>
                                      </p:to>
                                    </p:set>
                                    <p:animEffect transition="in" filter="dissolve">
                                      <p:cBhvr>
                                        <p:cTn id="73" dur="500"/>
                                        <p:tgtEl>
                                          <p:spTgt spid="4">
                                            <p:txEl>
                                              <p:pRg st="9" end="9"/>
                                            </p:txEl>
                                          </p:spTgt>
                                        </p:tgtEl>
                                      </p:cBhvr>
                                    </p:animEffect>
                                  </p:childTnLst>
                                </p:cTn>
                              </p:par>
                              <p:par>
                                <p:cTn id="74" presetID="9" presetClass="entr" presetSubtype="0" fill="hold" nodeType="withEffect">
                                  <p:stCondLst>
                                    <p:cond delay="0"/>
                                  </p:stCondLst>
                                  <p:childTnLst>
                                    <p:set>
                                      <p:cBhvr>
                                        <p:cTn id="75" dur="1" fill="hold">
                                          <p:stCondLst>
                                            <p:cond delay="0"/>
                                          </p:stCondLst>
                                        </p:cTn>
                                        <p:tgtEl>
                                          <p:spTgt spid="4">
                                            <p:txEl>
                                              <p:pRg st="10" end="10"/>
                                            </p:txEl>
                                          </p:spTgt>
                                        </p:tgtEl>
                                        <p:attrNameLst>
                                          <p:attrName>style.visibility</p:attrName>
                                        </p:attrNameLst>
                                      </p:cBhvr>
                                      <p:to>
                                        <p:strVal val="visible"/>
                                      </p:to>
                                    </p:set>
                                    <p:animEffect transition="in" filter="dissolve">
                                      <p:cBhvr>
                                        <p:cTn id="76" dur="500"/>
                                        <p:tgtEl>
                                          <p:spTgt spid="4">
                                            <p:txEl>
                                              <p:pRg st="10" end="10"/>
                                            </p:txEl>
                                          </p:spTgt>
                                        </p:tgtEl>
                                      </p:cBhvr>
                                    </p:animEffect>
                                  </p:childTnLst>
                                </p:cTn>
                              </p:par>
                              <p:par>
                                <p:cTn id="77" presetID="9" presetClass="entr" presetSubtype="0" fill="hold" nodeType="withEffect">
                                  <p:stCondLst>
                                    <p:cond delay="0"/>
                                  </p:stCondLst>
                                  <p:childTnLst>
                                    <p:set>
                                      <p:cBhvr>
                                        <p:cTn id="78" dur="1" fill="hold">
                                          <p:stCondLst>
                                            <p:cond delay="0"/>
                                          </p:stCondLst>
                                        </p:cTn>
                                        <p:tgtEl>
                                          <p:spTgt spid="4">
                                            <p:txEl>
                                              <p:pRg st="11" end="11"/>
                                            </p:txEl>
                                          </p:spTgt>
                                        </p:tgtEl>
                                        <p:attrNameLst>
                                          <p:attrName>style.visibility</p:attrName>
                                        </p:attrNameLst>
                                      </p:cBhvr>
                                      <p:to>
                                        <p:strVal val="visible"/>
                                      </p:to>
                                    </p:set>
                                    <p:animEffect transition="in" filter="dissolve">
                                      <p:cBhvr>
                                        <p:cTn id="79"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41481"/>
            <a:ext cx="9558262" cy="947481"/>
          </a:xfrm>
          <a:prstGeom prst="rect">
            <a:avLst/>
          </a:prstGeom>
          <a:solidFill>
            <a:srgbClr val="A52129"/>
          </a:solidFill>
        </p:spPr>
      </p:sp>
      <p:sp>
        <p:nvSpPr>
          <p:cNvPr id="3" name="TextBox 3"/>
          <p:cNvSpPr txBox="1"/>
          <p:nvPr/>
        </p:nvSpPr>
        <p:spPr>
          <a:xfrm>
            <a:off x="294279" y="180198"/>
            <a:ext cx="8565883" cy="827214"/>
          </a:xfrm>
          <a:prstGeom prst="rect">
            <a:avLst/>
          </a:prstGeom>
        </p:spPr>
        <p:txBody>
          <a:bodyPr lIns="0" tIns="0" rIns="0" bIns="0" rtlCol="0" anchor="t">
            <a:spAutoFit/>
          </a:bodyPr>
          <a:lstStyle/>
          <a:p>
            <a:pPr defTabSz="609630">
              <a:lnSpc>
                <a:spcPts val="6666"/>
              </a:lnSpc>
            </a:pPr>
            <a:r>
              <a:rPr lang="en-US" sz="4800" spc="199" dirty="0">
                <a:solidFill>
                  <a:srgbClr val="FFFFFF"/>
                </a:solidFill>
              </a:rPr>
              <a:t>Gastroenteritis </a:t>
            </a:r>
          </a:p>
        </p:txBody>
      </p:sp>
      <p:sp>
        <p:nvSpPr>
          <p:cNvPr id="4" name="TextBox 3">
            <a:extLst>
              <a:ext uri="{FF2B5EF4-FFF2-40B4-BE49-F238E27FC236}">
                <a16:creationId xmlns:a16="http://schemas.microsoft.com/office/drawing/2014/main" id="{3A9771C4-1D6B-30F0-8D63-60B65C53C4B6}"/>
              </a:ext>
            </a:extLst>
          </p:cNvPr>
          <p:cNvSpPr txBox="1"/>
          <p:nvPr/>
        </p:nvSpPr>
        <p:spPr>
          <a:xfrm>
            <a:off x="294278" y="1549400"/>
            <a:ext cx="5369921" cy="5632311"/>
          </a:xfrm>
          <a:prstGeom prst="rect">
            <a:avLst/>
          </a:prstGeom>
          <a:noFill/>
        </p:spPr>
        <p:txBody>
          <a:bodyPr wrap="square" rtlCol="0">
            <a:spAutoFit/>
          </a:bodyPr>
          <a:lstStyle/>
          <a:p>
            <a:r>
              <a:rPr lang="en-US" sz="2400" b="1" dirty="0"/>
              <a:t>Viral Causes: </a:t>
            </a:r>
          </a:p>
          <a:p>
            <a:pPr marL="342900" indent="-342900">
              <a:buFont typeface="Arial" panose="020B0604020202020204" pitchFamily="34" charset="0"/>
              <a:buChar char="•"/>
            </a:pPr>
            <a:r>
              <a:rPr lang="en-US" sz="2400" b="1" dirty="0"/>
              <a:t>Presentation: </a:t>
            </a:r>
            <a:r>
              <a:rPr lang="en-US" sz="2400" b="1" dirty="0">
                <a:solidFill>
                  <a:srgbClr val="C00000"/>
                </a:solidFill>
              </a:rPr>
              <a:t>Asymptomatic OR watery, non-bloody diarrhoea </a:t>
            </a:r>
          </a:p>
          <a:p>
            <a:pPr marL="342900" indent="-342900">
              <a:buFont typeface="Arial" panose="020B0604020202020204" pitchFamily="34" charset="0"/>
              <a:buChar char="•"/>
            </a:pPr>
            <a:r>
              <a:rPr lang="en-US" sz="2400" b="1" dirty="0">
                <a:solidFill>
                  <a:srgbClr val="C00000"/>
                </a:solidFill>
              </a:rPr>
              <a:t>Norovirus (most common) </a:t>
            </a:r>
            <a:r>
              <a:rPr lang="en-US" sz="2400" b="1" dirty="0"/>
              <a:t>- </a:t>
            </a:r>
            <a:r>
              <a:rPr lang="en-US" sz="2400" dirty="0"/>
              <a:t>all ages  </a:t>
            </a:r>
          </a:p>
          <a:p>
            <a:pPr marL="342900" indent="-342900">
              <a:buFont typeface="Arial" panose="020B0604020202020204" pitchFamily="34" charset="0"/>
              <a:buChar char="•"/>
            </a:pPr>
            <a:r>
              <a:rPr lang="en-US" sz="2400" b="1" dirty="0">
                <a:solidFill>
                  <a:srgbClr val="040404"/>
                </a:solidFill>
              </a:rPr>
              <a:t>Rotavirus</a:t>
            </a:r>
            <a:r>
              <a:rPr lang="en-US" sz="2400" dirty="0">
                <a:solidFill>
                  <a:srgbClr val="040404"/>
                </a:solidFill>
              </a:rPr>
              <a:t> - Primarily in young children &lt;5 years</a:t>
            </a:r>
          </a:p>
          <a:p>
            <a:pPr marL="342900" indent="-342900">
              <a:buFont typeface="Arial" panose="020B0604020202020204" pitchFamily="34" charset="0"/>
              <a:buChar char="•"/>
            </a:pPr>
            <a:r>
              <a:rPr lang="en-US" sz="2400" b="1" dirty="0">
                <a:solidFill>
                  <a:srgbClr val="040404"/>
                </a:solidFill>
              </a:rPr>
              <a:t>Enteric Adenovirus - </a:t>
            </a:r>
            <a:r>
              <a:rPr lang="en-US" sz="2400" dirty="0">
                <a:solidFill>
                  <a:srgbClr val="040404"/>
                </a:solidFill>
              </a:rPr>
              <a:t>Young children. Long periods of diarrhoea. (&gt;12 days)</a:t>
            </a:r>
          </a:p>
          <a:p>
            <a:pPr marL="342900" indent="-342900">
              <a:buFont typeface="Arial" panose="020B0604020202020204" pitchFamily="34" charset="0"/>
              <a:buChar char="•"/>
            </a:pPr>
            <a:r>
              <a:rPr lang="en-US" sz="2400" b="1" dirty="0">
                <a:solidFill>
                  <a:srgbClr val="040404"/>
                </a:solidFill>
              </a:rPr>
              <a:t>Cytomegalovirus -  </a:t>
            </a:r>
            <a:r>
              <a:rPr lang="en-US" sz="2400" dirty="0">
                <a:solidFill>
                  <a:srgbClr val="040404"/>
                </a:solidFill>
              </a:rPr>
              <a:t>Immunosuppressed; </a:t>
            </a:r>
            <a:r>
              <a:rPr lang="en-US" sz="2400" b="1" u="sng" dirty="0">
                <a:solidFill>
                  <a:srgbClr val="040404"/>
                </a:solidFill>
              </a:rPr>
              <a:t>Colitis</a:t>
            </a:r>
            <a:r>
              <a:rPr lang="en-US" sz="2400" dirty="0">
                <a:solidFill>
                  <a:srgbClr val="040404"/>
                </a:solidFill>
              </a:rPr>
              <a:t> with ulceration</a:t>
            </a:r>
          </a:p>
          <a:p>
            <a:pPr marL="342900" indent="-342900">
              <a:buFont typeface="Arial" panose="020B0604020202020204" pitchFamily="34" charset="0"/>
              <a:buChar char="•"/>
            </a:pPr>
            <a:endParaRPr lang="en-US" sz="2400" dirty="0">
              <a:solidFill>
                <a:srgbClr val="040404"/>
              </a:solidFill>
            </a:endParaRPr>
          </a:p>
          <a:p>
            <a:pPr marL="342900" indent="-342900">
              <a:buFont typeface="Arial" panose="020B0604020202020204" pitchFamily="34" charset="0"/>
              <a:buChar char="•"/>
            </a:pPr>
            <a:endParaRPr lang="en-US" sz="2400" dirty="0">
              <a:solidFill>
                <a:srgbClr val="040404"/>
              </a:solidFill>
            </a:endParaRPr>
          </a:p>
          <a:p>
            <a:pPr marL="342900" indent="-342900">
              <a:buFont typeface="Arial" panose="020B0604020202020204" pitchFamily="34" charset="0"/>
              <a:buChar char="•"/>
            </a:pPr>
            <a:endParaRPr lang="en-US" sz="2400" dirty="0">
              <a:solidFill>
                <a:srgbClr val="040404"/>
              </a:solidFill>
            </a:endParaRPr>
          </a:p>
          <a:p>
            <a:pPr marL="342900" indent="-342900">
              <a:buFont typeface="Arial" panose="020B0604020202020204" pitchFamily="34" charset="0"/>
              <a:buChar char="•"/>
            </a:pPr>
            <a:endParaRPr lang="en-US" sz="2400" b="1" dirty="0"/>
          </a:p>
        </p:txBody>
      </p:sp>
      <p:sp>
        <p:nvSpPr>
          <p:cNvPr id="5" name="TextBox 4">
            <a:extLst>
              <a:ext uri="{FF2B5EF4-FFF2-40B4-BE49-F238E27FC236}">
                <a16:creationId xmlns:a16="http://schemas.microsoft.com/office/drawing/2014/main" id="{87CD2259-3084-048D-6DC0-C6590A360F2A}"/>
              </a:ext>
            </a:extLst>
          </p:cNvPr>
          <p:cNvSpPr txBox="1"/>
          <p:nvPr/>
        </p:nvSpPr>
        <p:spPr>
          <a:xfrm>
            <a:off x="5664200" y="1549400"/>
            <a:ext cx="5689600" cy="461665"/>
          </a:xfrm>
          <a:prstGeom prst="rect">
            <a:avLst/>
          </a:prstGeom>
          <a:noFill/>
        </p:spPr>
        <p:txBody>
          <a:bodyPr wrap="square" rtlCol="0">
            <a:spAutoFit/>
          </a:bodyPr>
          <a:lstStyle/>
          <a:p>
            <a:r>
              <a:rPr lang="en-US" sz="2400" b="1" dirty="0"/>
              <a:t>Bacterial Causes: BLOODY </a:t>
            </a:r>
            <a:r>
              <a:rPr lang="en-US" sz="2400" b="1" dirty="0">
                <a:sym typeface="Wingdings" pitchFamily="2" charset="2"/>
              </a:rPr>
              <a:t></a:t>
            </a:r>
            <a:r>
              <a:rPr lang="en-US" sz="2400" b="1" dirty="0">
                <a:solidFill>
                  <a:srgbClr val="C00000"/>
                </a:solidFill>
                <a:sym typeface="Wingdings" pitchFamily="2" charset="2"/>
              </a:rPr>
              <a:t> CHESS</a:t>
            </a:r>
            <a:r>
              <a:rPr lang="en-US" sz="2400" b="1" dirty="0">
                <a:solidFill>
                  <a:srgbClr val="C00000"/>
                </a:solidFill>
              </a:rPr>
              <a:t> </a:t>
            </a:r>
          </a:p>
        </p:txBody>
      </p:sp>
      <p:pic>
        <p:nvPicPr>
          <p:cNvPr id="7" name="Picture 6" descr="Table&#10;&#10;Description automatically generated">
            <a:extLst>
              <a:ext uri="{FF2B5EF4-FFF2-40B4-BE49-F238E27FC236}">
                <a16:creationId xmlns:a16="http://schemas.microsoft.com/office/drawing/2014/main" id="{451E8B29-64A0-354B-7035-8804858D3B9B}"/>
              </a:ext>
            </a:extLst>
          </p:cNvPr>
          <p:cNvPicPr>
            <a:picLocks noChangeAspect="1"/>
          </p:cNvPicPr>
          <p:nvPr/>
        </p:nvPicPr>
        <p:blipFill>
          <a:blip r:embed="rId3"/>
          <a:stretch>
            <a:fillRect/>
          </a:stretch>
        </p:blipFill>
        <p:spPr>
          <a:xfrm>
            <a:off x="5664199" y="2108700"/>
            <a:ext cx="6337300" cy="3323691"/>
          </a:xfrm>
          <a:prstGeom prst="rect">
            <a:avLst/>
          </a:prstGeom>
        </p:spPr>
      </p:pic>
      <p:grpSp>
        <p:nvGrpSpPr>
          <p:cNvPr id="8" name="Group 7">
            <a:extLst>
              <a:ext uri="{FF2B5EF4-FFF2-40B4-BE49-F238E27FC236}">
                <a16:creationId xmlns:a16="http://schemas.microsoft.com/office/drawing/2014/main" id="{9F4B97E1-F04C-0332-9900-259889A76DE7}"/>
              </a:ext>
            </a:extLst>
          </p:cNvPr>
          <p:cNvGrpSpPr/>
          <p:nvPr/>
        </p:nvGrpSpPr>
        <p:grpSpPr>
          <a:xfrm>
            <a:off x="8509000" y="170954"/>
            <a:ext cx="956459" cy="918008"/>
            <a:chOff x="3187791" y="3229019"/>
            <a:chExt cx="1294923" cy="1294923"/>
          </a:xfrm>
        </p:grpSpPr>
        <p:grpSp>
          <p:nvGrpSpPr>
            <p:cNvPr id="9" name="Group 7">
              <a:extLst>
                <a:ext uri="{FF2B5EF4-FFF2-40B4-BE49-F238E27FC236}">
                  <a16:creationId xmlns:a16="http://schemas.microsoft.com/office/drawing/2014/main" id="{D2013A9C-577C-86BD-2EAA-67C5E3DCE087}"/>
                </a:ext>
              </a:extLst>
            </p:cNvPr>
            <p:cNvGrpSpPr/>
            <p:nvPr/>
          </p:nvGrpSpPr>
          <p:grpSpPr>
            <a:xfrm>
              <a:off x="3187791" y="3229019"/>
              <a:ext cx="1294923" cy="1294923"/>
              <a:chOff x="0" y="0"/>
              <a:chExt cx="6350000" cy="6350000"/>
            </a:xfrm>
          </p:grpSpPr>
          <p:sp>
            <p:nvSpPr>
              <p:cNvPr id="11" name="Freeform 8">
                <a:extLst>
                  <a:ext uri="{FF2B5EF4-FFF2-40B4-BE49-F238E27FC236}">
                    <a16:creationId xmlns:a16="http://schemas.microsoft.com/office/drawing/2014/main" id="{4C2AFABB-AD37-B14F-CEB1-AE066449711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D9D9"/>
              </a:solidFill>
            </p:spPr>
          </p:sp>
        </p:grpSp>
        <p:pic>
          <p:nvPicPr>
            <p:cNvPr id="10" name="Graphic 9" descr="List with solid fill">
              <a:extLst>
                <a:ext uri="{FF2B5EF4-FFF2-40B4-BE49-F238E27FC236}">
                  <a16:creationId xmlns:a16="http://schemas.microsoft.com/office/drawing/2014/main" id="{BCE321F5-054F-7E35-7F2E-1B7B6C9184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21185" y="3441353"/>
              <a:ext cx="828133" cy="828133"/>
            </a:xfrm>
            <a:prstGeom prst="rect">
              <a:avLst/>
            </a:prstGeom>
          </p:spPr>
        </p:pic>
      </p:grpSp>
      <p:grpSp>
        <p:nvGrpSpPr>
          <p:cNvPr id="12" name="Group 11">
            <a:extLst>
              <a:ext uri="{FF2B5EF4-FFF2-40B4-BE49-F238E27FC236}">
                <a16:creationId xmlns:a16="http://schemas.microsoft.com/office/drawing/2014/main" id="{C1820956-F0A6-CED9-6B35-37C18E8CFDD0}"/>
              </a:ext>
            </a:extLst>
          </p:cNvPr>
          <p:cNvGrpSpPr/>
          <p:nvPr/>
        </p:nvGrpSpPr>
        <p:grpSpPr>
          <a:xfrm>
            <a:off x="7383223" y="141481"/>
            <a:ext cx="1042783" cy="947481"/>
            <a:chOff x="908003" y="3229019"/>
            <a:chExt cx="1294923" cy="1294923"/>
          </a:xfrm>
        </p:grpSpPr>
        <p:grpSp>
          <p:nvGrpSpPr>
            <p:cNvPr id="13" name="Group 9">
              <a:extLst>
                <a:ext uri="{FF2B5EF4-FFF2-40B4-BE49-F238E27FC236}">
                  <a16:creationId xmlns:a16="http://schemas.microsoft.com/office/drawing/2014/main" id="{BF148255-31CB-7EB6-9078-4653FED14849}"/>
                </a:ext>
              </a:extLst>
            </p:cNvPr>
            <p:cNvGrpSpPr/>
            <p:nvPr/>
          </p:nvGrpSpPr>
          <p:grpSpPr>
            <a:xfrm>
              <a:off x="908003" y="3229019"/>
              <a:ext cx="1294923" cy="1294923"/>
              <a:chOff x="0" y="0"/>
              <a:chExt cx="6350000" cy="6350000"/>
            </a:xfrm>
          </p:grpSpPr>
          <p:sp>
            <p:nvSpPr>
              <p:cNvPr id="15" name="Freeform 10">
                <a:extLst>
                  <a:ext uri="{FF2B5EF4-FFF2-40B4-BE49-F238E27FC236}">
                    <a16:creationId xmlns:a16="http://schemas.microsoft.com/office/drawing/2014/main" id="{F51639F3-DA16-4546-D1D8-552BFCA20E49}"/>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D9D9"/>
              </a:solidFill>
            </p:spPr>
          </p:sp>
        </p:grpSp>
        <p:pic>
          <p:nvPicPr>
            <p:cNvPr id="14" name="Graphic 13" descr="Open book with solid fill">
              <a:extLst>
                <a:ext uri="{FF2B5EF4-FFF2-40B4-BE49-F238E27FC236}">
                  <a16:creationId xmlns:a16="http://schemas.microsoft.com/office/drawing/2014/main" id="{95188791-3AF2-CB88-710C-1C0CB1FDE00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01786" y="3408681"/>
              <a:ext cx="907355" cy="907355"/>
            </a:xfrm>
            <a:prstGeom prst="rect">
              <a:avLst/>
            </a:prstGeom>
          </p:spPr>
        </p:pic>
      </p:grpSp>
    </p:spTree>
    <p:extLst>
      <p:ext uri="{BB962C8B-B14F-4D97-AF65-F5344CB8AC3E}">
        <p14:creationId xmlns:p14="http://schemas.microsoft.com/office/powerpoint/2010/main" val="3223297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dissolve">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dissolve">
                                      <p:cBhvr>
                                        <p:cTn id="16" dur="500"/>
                                        <p:tgtEl>
                                          <p:spTgt spid="4">
                                            <p:txEl>
                                              <p:pRg st="2" end="2"/>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dissolve">
                                      <p:cBhvr>
                                        <p:cTn id="19" dur="500"/>
                                        <p:tgtEl>
                                          <p:spTgt spid="4">
                                            <p:txEl>
                                              <p:pRg st="3" end="3"/>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dissolve">
                                      <p:cBhvr>
                                        <p:cTn id="22" dur="500"/>
                                        <p:tgtEl>
                                          <p:spTgt spid="4">
                                            <p:txEl>
                                              <p:pRg st="4" end="4"/>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dissolve">
                                      <p:cBhvr>
                                        <p:cTn id="25" dur="500"/>
                                        <p:tgtEl>
                                          <p:spTgt spid="4">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 calcmode="lin" valueType="num">
                                      <p:cBhvr additive="base">
                                        <p:cTn id="30"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41481"/>
            <a:ext cx="9558262" cy="947481"/>
          </a:xfrm>
          <a:prstGeom prst="rect">
            <a:avLst/>
          </a:prstGeom>
          <a:solidFill>
            <a:srgbClr val="A52129"/>
          </a:solidFill>
        </p:spPr>
      </p:sp>
      <p:sp>
        <p:nvSpPr>
          <p:cNvPr id="3" name="TextBox 3"/>
          <p:cNvSpPr txBox="1"/>
          <p:nvPr/>
        </p:nvSpPr>
        <p:spPr>
          <a:xfrm>
            <a:off x="294279" y="180198"/>
            <a:ext cx="8565883" cy="827214"/>
          </a:xfrm>
          <a:prstGeom prst="rect">
            <a:avLst/>
          </a:prstGeom>
        </p:spPr>
        <p:txBody>
          <a:bodyPr lIns="0" tIns="0" rIns="0" bIns="0" rtlCol="0" anchor="t">
            <a:spAutoFit/>
          </a:bodyPr>
          <a:lstStyle/>
          <a:p>
            <a:pPr defTabSz="609630">
              <a:lnSpc>
                <a:spcPts val="6666"/>
              </a:lnSpc>
            </a:pPr>
            <a:r>
              <a:rPr lang="en-US" sz="4800" spc="199" dirty="0">
                <a:solidFill>
                  <a:srgbClr val="FFFFFF"/>
                </a:solidFill>
              </a:rPr>
              <a:t>Gastroenteritis </a:t>
            </a:r>
          </a:p>
        </p:txBody>
      </p:sp>
      <p:pic>
        <p:nvPicPr>
          <p:cNvPr id="5" name="Picture 4" descr="Graphical user interface, text, application&#10;&#10;Description automatically generated">
            <a:extLst>
              <a:ext uri="{FF2B5EF4-FFF2-40B4-BE49-F238E27FC236}">
                <a16:creationId xmlns:a16="http://schemas.microsoft.com/office/drawing/2014/main" id="{781609C6-C7CA-71D4-34CB-3D447EDC4454}"/>
              </a:ext>
            </a:extLst>
          </p:cNvPr>
          <p:cNvPicPr>
            <a:picLocks noChangeAspect="1"/>
          </p:cNvPicPr>
          <p:nvPr/>
        </p:nvPicPr>
        <p:blipFill>
          <a:blip r:embed="rId3"/>
          <a:stretch>
            <a:fillRect/>
          </a:stretch>
        </p:blipFill>
        <p:spPr>
          <a:xfrm>
            <a:off x="186796" y="1752600"/>
            <a:ext cx="11818408" cy="4292600"/>
          </a:xfrm>
          <a:prstGeom prst="rect">
            <a:avLst/>
          </a:prstGeom>
        </p:spPr>
      </p:pic>
      <p:grpSp>
        <p:nvGrpSpPr>
          <p:cNvPr id="6" name="Group 5">
            <a:extLst>
              <a:ext uri="{FF2B5EF4-FFF2-40B4-BE49-F238E27FC236}">
                <a16:creationId xmlns:a16="http://schemas.microsoft.com/office/drawing/2014/main" id="{0414B295-38FB-BB8F-FEB6-39B754659D1B}"/>
              </a:ext>
            </a:extLst>
          </p:cNvPr>
          <p:cNvGrpSpPr/>
          <p:nvPr/>
        </p:nvGrpSpPr>
        <p:grpSpPr>
          <a:xfrm>
            <a:off x="8566630" y="176882"/>
            <a:ext cx="991632" cy="912080"/>
            <a:chOff x="5467579" y="3229019"/>
            <a:chExt cx="1294923" cy="1294923"/>
          </a:xfrm>
        </p:grpSpPr>
        <p:grpSp>
          <p:nvGrpSpPr>
            <p:cNvPr id="7" name="Group 11">
              <a:extLst>
                <a:ext uri="{FF2B5EF4-FFF2-40B4-BE49-F238E27FC236}">
                  <a16:creationId xmlns:a16="http://schemas.microsoft.com/office/drawing/2014/main" id="{A2B957C3-8A56-863C-F203-41DC7EDD1AF8}"/>
                </a:ext>
              </a:extLst>
            </p:cNvPr>
            <p:cNvGrpSpPr/>
            <p:nvPr/>
          </p:nvGrpSpPr>
          <p:grpSpPr>
            <a:xfrm>
              <a:off x="5467579" y="3229019"/>
              <a:ext cx="1294923" cy="1294923"/>
              <a:chOff x="0" y="0"/>
              <a:chExt cx="6350000" cy="6350000"/>
            </a:xfrm>
          </p:grpSpPr>
          <p:sp>
            <p:nvSpPr>
              <p:cNvPr id="9" name="Freeform 12">
                <a:extLst>
                  <a:ext uri="{FF2B5EF4-FFF2-40B4-BE49-F238E27FC236}">
                    <a16:creationId xmlns:a16="http://schemas.microsoft.com/office/drawing/2014/main" id="{93CF2757-CEFA-2052-4A4E-108EEFEE50DE}"/>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D9D9"/>
              </a:solidFill>
            </p:spPr>
          </p:sp>
        </p:grpSp>
        <p:pic>
          <p:nvPicPr>
            <p:cNvPr id="8" name="Graphic 7" descr="Stethoscope with solid fill">
              <a:extLst>
                <a:ext uri="{FF2B5EF4-FFF2-40B4-BE49-F238E27FC236}">
                  <a16:creationId xmlns:a16="http://schemas.microsoft.com/office/drawing/2014/main" id="{292A45F0-56AE-B13B-D7AD-8F67F12C7D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22202" y="3397541"/>
              <a:ext cx="985676" cy="985676"/>
            </a:xfrm>
            <a:prstGeom prst="rect">
              <a:avLst/>
            </a:prstGeom>
          </p:spPr>
        </p:pic>
      </p:grpSp>
      <p:grpSp>
        <p:nvGrpSpPr>
          <p:cNvPr id="10" name="Group 9">
            <a:extLst>
              <a:ext uri="{FF2B5EF4-FFF2-40B4-BE49-F238E27FC236}">
                <a16:creationId xmlns:a16="http://schemas.microsoft.com/office/drawing/2014/main" id="{DD3579AE-9D70-7F3C-998F-AA897EA6E600}"/>
              </a:ext>
            </a:extLst>
          </p:cNvPr>
          <p:cNvGrpSpPr/>
          <p:nvPr/>
        </p:nvGrpSpPr>
        <p:grpSpPr>
          <a:xfrm>
            <a:off x="7560419" y="145885"/>
            <a:ext cx="956459" cy="918008"/>
            <a:chOff x="3187791" y="3229019"/>
            <a:chExt cx="1294923" cy="1294923"/>
          </a:xfrm>
        </p:grpSpPr>
        <p:grpSp>
          <p:nvGrpSpPr>
            <p:cNvPr id="11" name="Group 7">
              <a:extLst>
                <a:ext uri="{FF2B5EF4-FFF2-40B4-BE49-F238E27FC236}">
                  <a16:creationId xmlns:a16="http://schemas.microsoft.com/office/drawing/2014/main" id="{4A5717C0-56A8-7B88-1E2E-B07680AB7E68}"/>
                </a:ext>
              </a:extLst>
            </p:cNvPr>
            <p:cNvGrpSpPr/>
            <p:nvPr/>
          </p:nvGrpSpPr>
          <p:grpSpPr>
            <a:xfrm>
              <a:off x="3187791" y="3229019"/>
              <a:ext cx="1294923" cy="1294923"/>
              <a:chOff x="0" y="0"/>
              <a:chExt cx="6350000" cy="6350000"/>
            </a:xfrm>
          </p:grpSpPr>
          <p:sp>
            <p:nvSpPr>
              <p:cNvPr id="13" name="Freeform 8">
                <a:extLst>
                  <a:ext uri="{FF2B5EF4-FFF2-40B4-BE49-F238E27FC236}">
                    <a16:creationId xmlns:a16="http://schemas.microsoft.com/office/drawing/2014/main" id="{5B4F32EB-6710-913F-60DA-D48A459C6021}"/>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D9D9"/>
              </a:solidFill>
            </p:spPr>
          </p:sp>
        </p:grpSp>
        <p:pic>
          <p:nvPicPr>
            <p:cNvPr id="12" name="Graphic 11" descr="List with solid fill">
              <a:extLst>
                <a:ext uri="{FF2B5EF4-FFF2-40B4-BE49-F238E27FC236}">
                  <a16:creationId xmlns:a16="http://schemas.microsoft.com/office/drawing/2014/main" id="{504F8401-EC3E-AC5B-3E63-B6037A80C81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21185" y="3441353"/>
              <a:ext cx="828133" cy="828133"/>
            </a:xfrm>
            <a:prstGeom prst="rect">
              <a:avLst/>
            </a:prstGeom>
          </p:spPr>
        </p:pic>
      </p:grpSp>
      <p:grpSp>
        <p:nvGrpSpPr>
          <p:cNvPr id="14" name="Group 13">
            <a:extLst>
              <a:ext uri="{FF2B5EF4-FFF2-40B4-BE49-F238E27FC236}">
                <a16:creationId xmlns:a16="http://schemas.microsoft.com/office/drawing/2014/main" id="{911BD260-3180-A340-AE06-31F450CBD81B}"/>
              </a:ext>
            </a:extLst>
          </p:cNvPr>
          <p:cNvGrpSpPr/>
          <p:nvPr/>
        </p:nvGrpSpPr>
        <p:grpSpPr>
          <a:xfrm>
            <a:off x="6435040" y="141481"/>
            <a:ext cx="1042783" cy="947481"/>
            <a:chOff x="908003" y="3229019"/>
            <a:chExt cx="1294923" cy="1294923"/>
          </a:xfrm>
        </p:grpSpPr>
        <p:grpSp>
          <p:nvGrpSpPr>
            <p:cNvPr id="15" name="Group 9">
              <a:extLst>
                <a:ext uri="{FF2B5EF4-FFF2-40B4-BE49-F238E27FC236}">
                  <a16:creationId xmlns:a16="http://schemas.microsoft.com/office/drawing/2014/main" id="{E27135F6-E3B8-BF7D-BB8F-0F9CFC38585D}"/>
                </a:ext>
              </a:extLst>
            </p:cNvPr>
            <p:cNvGrpSpPr/>
            <p:nvPr/>
          </p:nvGrpSpPr>
          <p:grpSpPr>
            <a:xfrm>
              <a:off x="908003" y="3229019"/>
              <a:ext cx="1294923" cy="1294923"/>
              <a:chOff x="0" y="0"/>
              <a:chExt cx="6350000" cy="6350000"/>
            </a:xfrm>
          </p:grpSpPr>
          <p:sp>
            <p:nvSpPr>
              <p:cNvPr id="17" name="Freeform 10">
                <a:extLst>
                  <a:ext uri="{FF2B5EF4-FFF2-40B4-BE49-F238E27FC236}">
                    <a16:creationId xmlns:a16="http://schemas.microsoft.com/office/drawing/2014/main" id="{D8C8D226-77BC-CEC6-5CE6-998A13D7EFF9}"/>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D9D9"/>
              </a:solidFill>
            </p:spPr>
          </p:sp>
        </p:grpSp>
        <p:pic>
          <p:nvPicPr>
            <p:cNvPr id="16" name="Graphic 15" descr="Open book with solid fill">
              <a:extLst>
                <a:ext uri="{FF2B5EF4-FFF2-40B4-BE49-F238E27FC236}">
                  <a16:creationId xmlns:a16="http://schemas.microsoft.com/office/drawing/2014/main" id="{96AC5ACA-71B3-B6AF-3768-9CEE6BA59A5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01786" y="3408681"/>
              <a:ext cx="907355" cy="907355"/>
            </a:xfrm>
            <a:prstGeom prst="rect">
              <a:avLst/>
            </a:prstGeom>
          </p:spPr>
        </p:pic>
      </p:grpSp>
    </p:spTree>
    <p:extLst>
      <p:ext uri="{BB962C8B-B14F-4D97-AF65-F5344CB8AC3E}">
        <p14:creationId xmlns:p14="http://schemas.microsoft.com/office/powerpoint/2010/main" val="316833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D5F97"/>
        </a:solidFill>
        <a:effectLst/>
      </p:bgPr>
    </p:bg>
    <p:spTree>
      <p:nvGrpSpPr>
        <p:cNvPr id="1" name=""/>
        <p:cNvGrpSpPr/>
        <p:nvPr/>
      </p:nvGrpSpPr>
      <p:grpSpPr>
        <a:xfrm>
          <a:off x="0" y="0"/>
          <a:ext cx="0" cy="0"/>
          <a:chOff x="0" y="0"/>
          <a:chExt cx="0" cy="0"/>
        </a:xfrm>
      </p:grpSpPr>
      <p:grpSp>
        <p:nvGrpSpPr>
          <p:cNvPr id="2" name="Group 2"/>
          <p:cNvGrpSpPr/>
          <p:nvPr/>
        </p:nvGrpSpPr>
        <p:grpSpPr>
          <a:xfrm>
            <a:off x="-212886" y="826099"/>
            <a:ext cx="9558262" cy="1010807"/>
            <a:chOff x="0" y="500667"/>
            <a:chExt cx="19116524" cy="2021614"/>
          </a:xfrm>
        </p:grpSpPr>
        <p:sp>
          <p:nvSpPr>
            <p:cNvPr id="3" name="AutoShape 3"/>
            <p:cNvSpPr/>
            <p:nvPr/>
          </p:nvSpPr>
          <p:spPr>
            <a:xfrm>
              <a:off x="0" y="627320"/>
              <a:ext cx="19116524" cy="1894961"/>
            </a:xfrm>
            <a:prstGeom prst="rect">
              <a:avLst/>
            </a:prstGeom>
            <a:solidFill>
              <a:srgbClr val="C20101"/>
            </a:solidFill>
          </p:spPr>
        </p:sp>
        <p:sp>
          <p:nvSpPr>
            <p:cNvPr id="4" name="TextBox 4"/>
            <p:cNvSpPr txBox="1"/>
            <p:nvPr/>
          </p:nvSpPr>
          <p:spPr>
            <a:xfrm>
              <a:off x="1190430" y="500667"/>
              <a:ext cx="17131768" cy="1945148"/>
            </a:xfrm>
            <a:prstGeom prst="rect">
              <a:avLst/>
            </a:prstGeom>
          </p:spPr>
          <p:txBody>
            <a:bodyPr lIns="0" tIns="0" rIns="0" bIns="0" rtlCol="0" anchor="t">
              <a:spAutoFit/>
            </a:bodyPr>
            <a:lstStyle/>
            <a:p>
              <a:pPr marL="0" marR="0" lvl="0" indent="0" algn="l" defTabSz="609630" rtl="0" eaLnBrk="1" fontAlgn="auto" latinLnBrk="0" hangingPunct="1">
                <a:lnSpc>
                  <a:spcPts val="8000"/>
                </a:lnSpc>
                <a:spcBef>
                  <a:spcPts val="0"/>
                </a:spcBef>
                <a:spcAft>
                  <a:spcPts val="0"/>
                </a:spcAft>
                <a:buClrTx/>
                <a:buSzTx/>
                <a:buFontTx/>
                <a:buNone/>
                <a:tabLst/>
                <a:defRPr/>
              </a:pPr>
              <a:r>
                <a:rPr kumimoji="0" lang="en-US" sz="6000" b="0" i="0" u="none" strike="noStrike" kern="1200" cap="none" spc="239" normalizeH="0" baseline="0" noProof="0" dirty="0">
                  <a:ln>
                    <a:noFill/>
                  </a:ln>
                  <a:solidFill>
                    <a:srgbClr val="FFFFFF"/>
                  </a:solidFill>
                  <a:effectLst/>
                  <a:uLnTx/>
                  <a:uFillTx/>
                  <a:latin typeface="Calibri"/>
                  <a:ea typeface="+mn-ea"/>
                  <a:cs typeface="+mn-cs"/>
                </a:rPr>
                <a:t>SESSION CONTENT</a:t>
              </a:r>
            </a:p>
          </p:txBody>
        </p:sp>
      </p:grpSp>
      <p:grpSp>
        <p:nvGrpSpPr>
          <p:cNvPr id="5" name="Group 5"/>
          <p:cNvGrpSpPr>
            <a:grpSpLocks noChangeAspect="1"/>
          </p:cNvGrpSpPr>
          <p:nvPr/>
        </p:nvGrpSpPr>
        <p:grpSpPr>
          <a:xfrm>
            <a:off x="8079210" y="826099"/>
            <a:ext cx="1041073" cy="1041069"/>
            <a:chOff x="0" y="0"/>
            <a:chExt cx="6350000" cy="6349975"/>
          </a:xfrm>
        </p:grpSpPr>
        <p:sp>
          <p:nvSpPr>
            <p:cNvPr id="6" name="Freeform 6"/>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42781" r="-42781"/>
              </a:stretch>
            </a:blipFill>
          </p:spPr>
        </p:sp>
      </p:grpSp>
      <p:sp>
        <p:nvSpPr>
          <p:cNvPr id="33" name="TextBox 18">
            <a:extLst>
              <a:ext uri="{FF2B5EF4-FFF2-40B4-BE49-F238E27FC236}">
                <a16:creationId xmlns:a16="http://schemas.microsoft.com/office/drawing/2014/main" id="{EBECC1D9-DCA3-042C-4119-5CF812CB4323}"/>
              </a:ext>
            </a:extLst>
          </p:cNvPr>
          <p:cNvSpPr txBox="1"/>
          <p:nvPr/>
        </p:nvSpPr>
        <p:spPr>
          <a:xfrm>
            <a:off x="896007" y="2382573"/>
            <a:ext cx="5199993" cy="3323987"/>
          </a:xfrm>
          <a:prstGeom prst="rect">
            <a:avLst/>
          </a:prstGeom>
        </p:spPr>
        <p:txBody>
          <a:bodyPr wrap="square" lIns="0" tIns="0" rIns="0" bIns="0" rtlCol="0" anchor="t">
            <a:spAutoFit/>
          </a:bodyPr>
          <a:lstStyle/>
          <a:p>
            <a:pPr marL="457200" marR="0" lvl="0" indent="-457200" defTabSz="609630" rtl="0" eaLnBrk="1" fontAlgn="auto" latinLnBrk="0" hangingPunct="1">
              <a:spcBef>
                <a:spcPts val="0"/>
              </a:spcBef>
              <a:spcAft>
                <a:spcPts val="0"/>
              </a:spcAft>
              <a:buClrTx/>
              <a:buSzTx/>
              <a:buFont typeface="+mj-lt"/>
              <a:buAutoNum type="arabicPeriod"/>
              <a:tabLst/>
              <a:defRPr/>
            </a:pPr>
            <a:r>
              <a:rPr lang="en-US" sz="3600" b="1" spc="14" dirty="0">
                <a:solidFill>
                  <a:srgbClr val="FFFFFF"/>
                </a:solidFill>
                <a:latin typeface="Calibri"/>
              </a:rPr>
              <a:t>Meningitis</a:t>
            </a:r>
          </a:p>
          <a:p>
            <a:pPr marL="457200" marR="0" lvl="0" indent="-457200" defTabSz="609630" rtl="0" eaLnBrk="1" fontAlgn="auto" latinLnBrk="0" hangingPunct="1">
              <a:spcBef>
                <a:spcPts val="0"/>
              </a:spcBef>
              <a:spcAft>
                <a:spcPts val="0"/>
              </a:spcAft>
              <a:buClrTx/>
              <a:buSzTx/>
              <a:buFont typeface="+mj-lt"/>
              <a:buAutoNum type="arabicPeriod"/>
              <a:tabLst/>
              <a:defRPr/>
            </a:pPr>
            <a:r>
              <a:rPr kumimoji="0" lang="en-US" sz="3600" b="1" i="0" u="none" strike="noStrike" kern="1200" cap="none" spc="14" normalizeH="0" baseline="0" noProof="0" dirty="0">
                <a:ln>
                  <a:noFill/>
                </a:ln>
                <a:solidFill>
                  <a:srgbClr val="FFFFFF"/>
                </a:solidFill>
                <a:effectLst/>
                <a:uLnTx/>
                <a:uFillTx/>
                <a:latin typeface="Calibri"/>
                <a:ea typeface="+mn-ea"/>
                <a:cs typeface="+mn-cs"/>
              </a:rPr>
              <a:t>Infective Endocarditis </a:t>
            </a:r>
            <a:endParaRPr lang="en-US" sz="3600" b="1" spc="14" dirty="0">
              <a:solidFill>
                <a:srgbClr val="FFFFFF"/>
              </a:solidFill>
              <a:latin typeface="Calibri"/>
            </a:endParaRPr>
          </a:p>
          <a:p>
            <a:pPr marL="457200" indent="-457200" defTabSz="609630">
              <a:buFont typeface="+mj-lt"/>
              <a:buAutoNum type="arabicPeriod"/>
              <a:defRPr/>
            </a:pPr>
            <a:r>
              <a:rPr lang="en-US" sz="3600" b="1" spc="14" dirty="0">
                <a:solidFill>
                  <a:srgbClr val="FFFFFF"/>
                </a:solidFill>
                <a:latin typeface="Calibri"/>
              </a:rPr>
              <a:t>Urinary Tract Infection </a:t>
            </a:r>
          </a:p>
          <a:p>
            <a:pPr marL="457200" marR="0" lvl="0" indent="-457200" defTabSz="609630" rtl="0" eaLnBrk="1" fontAlgn="auto" latinLnBrk="0" hangingPunct="1">
              <a:spcBef>
                <a:spcPts val="0"/>
              </a:spcBef>
              <a:spcAft>
                <a:spcPts val="0"/>
              </a:spcAft>
              <a:buClrTx/>
              <a:buSzTx/>
              <a:buFont typeface="+mj-lt"/>
              <a:buAutoNum type="arabicPeriod"/>
              <a:tabLst/>
              <a:defRPr/>
            </a:pPr>
            <a:r>
              <a:rPr lang="en-US" sz="3600" b="1" spc="14" dirty="0">
                <a:solidFill>
                  <a:srgbClr val="FFFFFF"/>
                </a:solidFill>
                <a:latin typeface="Calibri"/>
              </a:rPr>
              <a:t>Gastroenteritis </a:t>
            </a:r>
          </a:p>
          <a:p>
            <a:pPr marL="457200" marR="0" lvl="0" indent="-457200" defTabSz="609630" rtl="0" eaLnBrk="1" fontAlgn="auto" latinLnBrk="0" hangingPunct="1">
              <a:spcBef>
                <a:spcPts val="0"/>
              </a:spcBef>
              <a:spcAft>
                <a:spcPts val="0"/>
              </a:spcAft>
              <a:buClrTx/>
              <a:buSzTx/>
              <a:buFont typeface="+mj-lt"/>
              <a:buAutoNum type="arabicPeriod"/>
              <a:tabLst/>
              <a:defRPr/>
            </a:pPr>
            <a:r>
              <a:rPr kumimoji="0" lang="en-US" sz="3600" b="1" i="0" u="none" strike="noStrike" kern="1200" cap="none" spc="14" normalizeH="0" baseline="0" noProof="0" dirty="0">
                <a:ln>
                  <a:noFill/>
                </a:ln>
                <a:solidFill>
                  <a:srgbClr val="FFFFFF"/>
                </a:solidFill>
                <a:effectLst/>
                <a:uLnTx/>
                <a:uFillTx/>
                <a:latin typeface="Calibri"/>
                <a:ea typeface="+mn-ea"/>
                <a:cs typeface="+mn-cs"/>
              </a:rPr>
              <a:t>Hepatitis </a:t>
            </a:r>
          </a:p>
          <a:p>
            <a:pPr marL="457200" marR="0" lvl="0" indent="-457200" defTabSz="609630" rtl="0" eaLnBrk="1" fontAlgn="auto" latinLnBrk="0" hangingPunct="1">
              <a:spcBef>
                <a:spcPts val="0"/>
              </a:spcBef>
              <a:spcAft>
                <a:spcPts val="0"/>
              </a:spcAft>
              <a:buClrTx/>
              <a:buSzTx/>
              <a:buFont typeface="+mj-lt"/>
              <a:buAutoNum type="arabicPeriod"/>
              <a:tabLst/>
              <a:defRPr/>
            </a:pPr>
            <a:r>
              <a:rPr kumimoji="0" lang="en-US" sz="3600" b="1" i="0" u="none" strike="noStrike" kern="1200" cap="none" spc="14" normalizeH="0" baseline="0" noProof="0" dirty="0">
                <a:ln>
                  <a:noFill/>
                </a:ln>
                <a:solidFill>
                  <a:srgbClr val="FFFFFF"/>
                </a:solidFill>
                <a:effectLst/>
                <a:uLnTx/>
                <a:uFillTx/>
                <a:latin typeface="Calibri"/>
                <a:ea typeface="+mn-ea"/>
                <a:cs typeface="+mn-cs"/>
              </a:rPr>
              <a:t>Malaria</a:t>
            </a:r>
          </a:p>
        </p:txBody>
      </p:sp>
    </p:spTree>
    <p:extLst>
      <p:ext uri="{BB962C8B-B14F-4D97-AF65-F5344CB8AC3E}">
        <p14:creationId xmlns:p14="http://schemas.microsoft.com/office/powerpoint/2010/main" val="23650126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dissolve">
                                      <p:cBhvr>
                                        <p:cTn id="7" dur="500"/>
                                        <p:tgtEl>
                                          <p:spTgt spid="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3">
                                            <p:txEl>
                                              <p:pRg st="1" end="1"/>
                                            </p:txEl>
                                          </p:spTgt>
                                        </p:tgtEl>
                                        <p:attrNameLst>
                                          <p:attrName>style.visibility</p:attrName>
                                        </p:attrNameLst>
                                      </p:cBhvr>
                                      <p:to>
                                        <p:strVal val="visible"/>
                                      </p:to>
                                    </p:set>
                                    <p:animEffect transition="in" filter="dissolve">
                                      <p:cBhvr>
                                        <p:cTn id="12" dur="500"/>
                                        <p:tgtEl>
                                          <p:spTgt spid="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3">
                                            <p:txEl>
                                              <p:pRg st="2" end="2"/>
                                            </p:txEl>
                                          </p:spTgt>
                                        </p:tgtEl>
                                        <p:attrNameLst>
                                          <p:attrName>style.visibility</p:attrName>
                                        </p:attrNameLst>
                                      </p:cBhvr>
                                      <p:to>
                                        <p:strVal val="visible"/>
                                      </p:to>
                                    </p:set>
                                    <p:animEffect transition="in" filter="dissolve">
                                      <p:cBhvr>
                                        <p:cTn id="17" dur="500"/>
                                        <p:tgtEl>
                                          <p:spTgt spid="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3">
                                            <p:txEl>
                                              <p:pRg st="3" end="3"/>
                                            </p:txEl>
                                          </p:spTgt>
                                        </p:tgtEl>
                                        <p:attrNameLst>
                                          <p:attrName>style.visibility</p:attrName>
                                        </p:attrNameLst>
                                      </p:cBhvr>
                                      <p:to>
                                        <p:strVal val="visible"/>
                                      </p:to>
                                    </p:set>
                                    <p:animEffect transition="in" filter="dissolve">
                                      <p:cBhvr>
                                        <p:cTn id="22" dur="500"/>
                                        <p:tgtEl>
                                          <p:spTgt spid="3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3">
                                            <p:txEl>
                                              <p:pRg st="4" end="4"/>
                                            </p:txEl>
                                          </p:spTgt>
                                        </p:tgtEl>
                                        <p:attrNameLst>
                                          <p:attrName>style.visibility</p:attrName>
                                        </p:attrNameLst>
                                      </p:cBhvr>
                                      <p:to>
                                        <p:strVal val="visible"/>
                                      </p:to>
                                    </p:set>
                                    <p:animEffect transition="in" filter="dissolve">
                                      <p:cBhvr>
                                        <p:cTn id="27" dur="500"/>
                                        <p:tgtEl>
                                          <p:spTgt spid="3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3">
                                            <p:txEl>
                                              <p:pRg st="5" end="5"/>
                                            </p:txEl>
                                          </p:spTgt>
                                        </p:tgtEl>
                                        <p:attrNameLst>
                                          <p:attrName>style.visibility</p:attrName>
                                        </p:attrNameLst>
                                      </p:cBhvr>
                                      <p:to>
                                        <p:strVal val="visible"/>
                                      </p:to>
                                    </p:set>
                                    <p:animEffect transition="in" filter="dissolve">
                                      <p:cBhvr>
                                        <p:cTn id="32" dur="500"/>
                                        <p:tgtEl>
                                          <p:spTgt spid="3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41481"/>
            <a:ext cx="9558262" cy="947481"/>
          </a:xfrm>
          <a:prstGeom prst="rect">
            <a:avLst/>
          </a:prstGeom>
          <a:solidFill>
            <a:srgbClr val="A52129"/>
          </a:solidFill>
        </p:spPr>
      </p:sp>
      <p:sp>
        <p:nvSpPr>
          <p:cNvPr id="3" name="TextBox 3"/>
          <p:cNvSpPr txBox="1"/>
          <p:nvPr/>
        </p:nvSpPr>
        <p:spPr>
          <a:xfrm>
            <a:off x="294279" y="180198"/>
            <a:ext cx="8565883" cy="827214"/>
          </a:xfrm>
          <a:prstGeom prst="rect">
            <a:avLst/>
          </a:prstGeom>
        </p:spPr>
        <p:txBody>
          <a:bodyPr lIns="0" tIns="0" rIns="0" bIns="0" rtlCol="0" anchor="t">
            <a:spAutoFit/>
          </a:bodyPr>
          <a:lstStyle/>
          <a:p>
            <a:pPr defTabSz="609630">
              <a:lnSpc>
                <a:spcPts val="6666"/>
              </a:lnSpc>
            </a:pPr>
            <a:r>
              <a:rPr lang="en-US" sz="4800" spc="199" dirty="0">
                <a:solidFill>
                  <a:srgbClr val="FFFFFF"/>
                </a:solidFill>
              </a:rPr>
              <a:t>Gastroenteritis </a:t>
            </a:r>
          </a:p>
        </p:txBody>
      </p:sp>
      <p:sp>
        <p:nvSpPr>
          <p:cNvPr id="4" name="TextBox 3">
            <a:extLst>
              <a:ext uri="{FF2B5EF4-FFF2-40B4-BE49-F238E27FC236}">
                <a16:creationId xmlns:a16="http://schemas.microsoft.com/office/drawing/2014/main" id="{C42B6B49-2F3D-789B-797B-5CC1D6FA7246}"/>
              </a:ext>
            </a:extLst>
          </p:cNvPr>
          <p:cNvSpPr txBox="1"/>
          <p:nvPr/>
        </p:nvSpPr>
        <p:spPr>
          <a:xfrm>
            <a:off x="294279" y="1473200"/>
            <a:ext cx="5242921" cy="3785652"/>
          </a:xfrm>
          <a:prstGeom prst="rect">
            <a:avLst/>
          </a:prstGeom>
          <a:noFill/>
        </p:spPr>
        <p:txBody>
          <a:bodyPr wrap="square" rtlCol="0">
            <a:spAutoFit/>
          </a:bodyPr>
          <a:lstStyle/>
          <a:p>
            <a:r>
              <a:rPr lang="en-US" sz="2400" b="1" dirty="0"/>
              <a:t>Investigations</a:t>
            </a:r>
            <a:r>
              <a:rPr lang="en-US" sz="2400" dirty="0"/>
              <a:t>:</a:t>
            </a:r>
          </a:p>
          <a:p>
            <a:pPr marL="285750" indent="-285750">
              <a:buFont typeface="Arial" panose="020B0604020202020204" pitchFamily="34" charset="0"/>
              <a:buChar char="•"/>
            </a:pPr>
            <a:r>
              <a:rPr lang="en-US" sz="2400" b="1" dirty="0"/>
              <a:t>Routine Bloods: </a:t>
            </a:r>
            <a:r>
              <a:rPr lang="en-US" sz="2400" dirty="0"/>
              <a:t>Raised CRP, elevated leucocytes</a:t>
            </a:r>
          </a:p>
          <a:p>
            <a:pPr marL="285750" indent="-285750">
              <a:buFont typeface="Arial" panose="020B0604020202020204" pitchFamily="34" charset="0"/>
              <a:buChar char="•"/>
            </a:pPr>
            <a:r>
              <a:rPr lang="en-US" sz="2400" b="1" dirty="0"/>
              <a:t>Renal function and electrolytes: </a:t>
            </a:r>
            <a:r>
              <a:rPr lang="en-US" sz="2400" dirty="0"/>
              <a:t>Impaired renal function </a:t>
            </a:r>
            <a:r>
              <a:rPr lang="en-US" sz="2400" dirty="0">
                <a:sym typeface="Wingdings" pitchFamily="2" charset="2"/>
              </a:rPr>
              <a:t> </a:t>
            </a:r>
            <a:r>
              <a:rPr lang="en-US" sz="2400" b="1" dirty="0">
                <a:solidFill>
                  <a:srgbClr val="C00000"/>
                </a:solidFill>
                <a:sym typeface="Wingdings" pitchFamily="2" charset="2"/>
              </a:rPr>
              <a:t>Haemolytic uraemic syndrome</a:t>
            </a:r>
            <a:r>
              <a:rPr lang="en-US" sz="2400" b="1" dirty="0">
                <a:solidFill>
                  <a:srgbClr val="C00000"/>
                </a:solidFill>
              </a:rPr>
              <a:t> </a:t>
            </a:r>
          </a:p>
          <a:p>
            <a:pPr marL="285750" indent="-285750">
              <a:buFont typeface="Arial" panose="020B0604020202020204" pitchFamily="34" charset="0"/>
              <a:buChar char="•"/>
            </a:pPr>
            <a:r>
              <a:rPr lang="en-US" sz="2400" b="1" dirty="0">
                <a:solidFill>
                  <a:srgbClr val="C00000"/>
                </a:solidFill>
              </a:rPr>
              <a:t>Stool MC+S (GOLD STANDARD):</a:t>
            </a:r>
          </a:p>
          <a:p>
            <a:pPr marL="742950" lvl="1" indent="-285750">
              <a:buFont typeface="Arial" panose="020B0604020202020204" pitchFamily="34" charset="0"/>
              <a:buChar char="•"/>
            </a:pPr>
            <a:r>
              <a:rPr lang="en-US" sz="2400" dirty="0"/>
              <a:t>Bacterial pathogens </a:t>
            </a:r>
          </a:p>
          <a:p>
            <a:pPr marL="742950" lvl="1" indent="-285750">
              <a:buFont typeface="Arial" panose="020B0604020202020204" pitchFamily="34" charset="0"/>
              <a:buChar char="•"/>
            </a:pPr>
            <a:r>
              <a:rPr lang="en-US" sz="2400" dirty="0"/>
              <a:t>Ova cysts </a:t>
            </a:r>
          </a:p>
          <a:p>
            <a:pPr marL="742950" lvl="1" indent="-285750">
              <a:buFont typeface="Arial" panose="020B0604020202020204" pitchFamily="34" charset="0"/>
              <a:buChar char="•"/>
            </a:pPr>
            <a:r>
              <a:rPr lang="en-US" sz="2400" dirty="0"/>
              <a:t>Parasites </a:t>
            </a:r>
          </a:p>
        </p:txBody>
      </p:sp>
      <p:pic>
        <p:nvPicPr>
          <p:cNvPr id="12290" name="Picture 2" descr="Stool Microscopy Test (MCS) | Surjen.com">
            <a:extLst>
              <a:ext uri="{FF2B5EF4-FFF2-40B4-BE49-F238E27FC236}">
                <a16:creationId xmlns:a16="http://schemas.microsoft.com/office/drawing/2014/main" id="{4CF67FA4-38DB-1ACB-8433-3A560DD567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2" y="4165600"/>
            <a:ext cx="2692400" cy="2692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E738A3A-70E5-903C-84AA-661A369734B8}"/>
              </a:ext>
            </a:extLst>
          </p:cNvPr>
          <p:cNvSpPr txBox="1"/>
          <p:nvPr/>
        </p:nvSpPr>
        <p:spPr>
          <a:xfrm>
            <a:off x="6654802" y="1473200"/>
            <a:ext cx="5537198" cy="4801314"/>
          </a:xfrm>
          <a:prstGeom prst="rect">
            <a:avLst/>
          </a:prstGeom>
          <a:noFill/>
        </p:spPr>
        <p:txBody>
          <a:bodyPr wrap="square" rtlCol="0">
            <a:spAutoFit/>
          </a:bodyPr>
          <a:lstStyle/>
          <a:p>
            <a:r>
              <a:rPr lang="en-US" sz="2400" b="1" dirty="0"/>
              <a:t>Management: </a:t>
            </a:r>
          </a:p>
          <a:p>
            <a:pPr marL="285750" indent="-285750">
              <a:buFont typeface="Arial" panose="020B0604020202020204" pitchFamily="34" charset="0"/>
              <a:buChar char="•"/>
            </a:pPr>
            <a:r>
              <a:rPr lang="en-US" sz="2400" b="1" dirty="0"/>
              <a:t>No systemic signs</a:t>
            </a:r>
            <a:r>
              <a:rPr lang="en-US" sz="2400" b="1" dirty="0">
                <a:solidFill>
                  <a:srgbClr val="C00000"/>
                </a:solidFill>
              </a:rPr>
              <a:t>: </a:t>
            </a:r>
            <a:r>
              <a:rPr kumimoji="0" lang="en-GB" sz="2400" b="1" i="0" u="none" strike="noStrike" kern="0" cap="none" spc="0" normalizeH="0" baseline="0" noProof="0" dirty="0">
                <a:ln>
                  <a:noFill/>
                </a:ln>
                <a:solidFill>
                  <a:srgbClr val="C00000"/>
                </a:solidFill>
                <a:effectLst/>
                <a:uLnTx/>
                <a:uFillTx/>
                <a:ea typeface="ＭＳ Ｐゴシック" charset="-128"/>
              </a:rPr>
              <a:t>Bed rest, fluids and electrolyte replacement </a:t>
            </a:r>
            <a:r>
              <a:rPr kumimoji="0" lang="en-GB" sz="2400" b="0" i="0" u="none" strike="noStrike" kern="0" cap="none" spc="0" normalizeH="0" baseline="0" noProof="0" dirty="0">
                <a:ln>
                  <a:noFill/>
                </a:ln>
                <a:solidFill>
                  <a:srgbClr val="040404"/>
                </a:solidFill>
                <a:effectLst/>
                <a:uLnTx/>
                <a:uFillTx/>
                <a:ea typeface="ＭＳ Ｐゴシック" charset="-128"/>
              </a:rPr>
              <a:t>with </a:t>
            </a:r>
            <a:r>
              <a:rPr kumimoji="0" lang="en-GB" sz="2400" b="1" i="0" u="none" strike="noStrike" kern="0" cap="none" spc="0" normalizeH="0" baseline="0" noProof="0" dirty="0">
                <a:ln>
                  <a:noFill/>
                </a:ln>
                <a:solidFill>
                  <a:srgbClr val="C00000"/>
                </a:solidFill>
                <a:effectLst/>
                <a:uLnTx/>
                <a:uFillTx/>
                <a:ea typeface="ＭＳ Ｐゴシック" charset="-128"/>
              </a:rPr>
              <a:t>oral rehydration solution (glucose + salt)</a:t>
            </a:r>
          </a:p>
          <a:p>
            <a:pPr marL="285750" indent="-285750">
              <a:buFont typeface="Arial" panose="020B0604020202020204" pitchFamily="34" charset="0"/>
              <a:buChar char="•"/>
            </a:pPr>
            <a:r>
              <a:rPr lang="en-GB" sz="2400" b="1" kern="0" dirty="0">
                <a:ea typeface="ＭＳ Ｐゴシック" charset="-128"/>
              </a:rPr>
              <a:t>Systemic signs/Dehydration/High Fever/Symptoms &gt; 2 weeks</a:t>
            </a:r>
            <a:r>
              <a:rPr lang="en-GB" sz="2400" b="1" kern="0" dirty="0">
                <a:solidFill>
                  <a:srgbClr val="040404"/>
                </a:solidFill>
                <a:ea typeface="ＭＳ Ｐゴシック" charset="-128"/>
              </a:rPr>
              <a:t>: </a:t>
            </a:r>
            <a:r>
              <a:rPr kumimoji="0" lang="en-US" sz="2400" b="1" i="0" u="none" strike="noStrike" kern="0" cap="none" spc="0" normalizeH="0" baseline="0" noProof="0" dirty="0">
                <a:ln>
                  <a:noFill/>
                </a:ln>
                <a:solidFill>
                  <a:srgbClr val="C00000"/>
                </a:solidFill>
                <a:effectLst/>
                <a:uLnTx/>
                <a:uFillTx/>
                <a:ea typeface="ＭＳ Ｐゴシック" charset="-128"/>
              </a:rPr>
              <a:t>Admit and give oral fluids </a:t>
            </a:r>
            <a:r>
              <a:rPr kumimoji="0" lang="en-US" sz="2400" b="1" i="0" u="none" strike="noStrike" kern="0" cap="none" spc="0" normalizeH="0" baseline="0" noProof="0" dirty="0">
                <a:ln>
                  <a:noFill/>
                </a:ln>
                <a:solidFill>
                  <a:srgbClr val="040404"/>
                </a:solidFill>
                <a:effectLst/>
                <a:uLnTx/>
                <a:uFillTx/>
                <a:ea typeface="ＭＳ Ｐゴシック" charset="-128"/>
              </a:rPr>
              <a:t>+ </a:t>
            </a:r>
            <a:r>
              <a:rPr kumimoji="0" lang="en-GB" sz="2400" b="1" i="0" u="none" strike="noStrike" kern="0" cap="none" spc="0" normalizeH="0" baseline="0" noProof="0" dirty="0">
                <a:ln>
                  <a:noFill/>
                </a:ln>
                <a:solidFill>
                  <a:srgbClr val="C00000"/>
                </a:solidFill>
                <a:effectLst/>
                <a:uLnTx/>
                <a:uFillTx/>
                <a:ea typeface="ＭＳ Ｐゴシック" charset="-128"/>
              </a:rPr>
              <a:t>Antibiotics</a:t>
            </a:r>
            <a:r>
              <a:rPr kumimoji="0" lang="en-GB" sz="2400" b="0" i="0" u="none" strike="noStrike" kern="0" cap="none" spc="0" normalizeH="0" baseline="0" noProof="0" dirty="0">
                <a:ln>
                  <a:noFill/>
                </a:ln>
                <a:solidFill>
                  <a:srgbClr val="040404"/>
                </a:solidFill>
                <a:effectLst/>
                <a:uLnTx/>
                <a:uFillTx/>
                <a:ea typeface="ＭＳ Ｐゴシック" charset="-128"/>
              </a:rPr>
              <a:t> if infective organism identified </a:t>
            </a:r>
            <a:r>
              <a:rPr kumimoji="0" lang="en-GB" sz="2400" b="0" i="0" u="none" strike="noStrike" kern="0" cap="none" spc="0" normalizeH="0" baseline="0" noProof="0" dirty="0">
                <a:ln>
                  <a:noFill/>
                </a:ln>
                <a:solidFill>
                  <a:srgbClr val="040404"/>
                </a:solidFill>
                <a:effectLst/>
                <a:uLnTx/>
                <a:uFillTx/>
                <a:ea typeface="ＭＳ Ｐゴシック" charset="-128"/>
                <a:sym typeface="Wingdings" pitchFamily="2" charset="2"/>
              </a:rPr>
              <a:t> </a:t>
            </a:r>
            <a:r>
              <a:rPr lang="en-GB" sz="2400" i="1" dirty="0"/>
              <a:t>Antibiotic therapy is contraindicated for enterohemorrhagic E. coli. It may increase the risk of or worsen HUS.</a:t>
            </a:r>
            <a:endParaRPr kumimoji="0" lang="en-US" sz="2400" i="1" u="none" strike="noStrike" kern="0" cap="none" spc="0" normalizeH="0" baseline="0" noProof="0" dirty="0">
              <a:ln>
                <a:noFill/>
              </a:ln>
              <a:solidFill>
                <a:srgbClr val="040404"/>
              </a:solidFill>
              <a:effectLst/>
              <a:uLnTx/>
              <a:uFillTx/>
              <a:ea typeface="ＭＳ Ｐゴシック" charset="-128"/>
            </a:endParaRPr>
          </a:p>
          <a:p>
            <a:pPr marL="285750" indent="-285750">
              <a:buFont typeface="Arial" panose="020B0604020202020204" pitchFamily="34" charset="0"/>
              <a:buChar char="•"/>
            </a:pPr>
            <a:endParaRPr kumimoji="0" lang="en-GB" sz="2400" b="1" i="0" u="none" strike="noStrike" kern="0" cap="none" spc="0" normalizeH="0" baseline="0" noProof="0" dirty="0">
              <a:ln>
                <a:noFill/>
              </a:ln>
              <a:solidFill>
                <a:srgbClr val="040404"/>
              </a:solidFill>
              <a:effectLst/>
              <a:uLnTx/>
              <a:uFillTx/>
              <a:ea typeface="ＭＳ Ｐゴシック" charset="-128"/>
            </a:endParaRPr>
          </a:p>
          <a:p>
            <a:pPr marL="742950" lvl="1" indent="-285750">
              <a:buFont typeface="Arial" panose="020B0604020202020204" pitchFamily="34" charset="0"/>
              <a:buChar char="•"/>
            </a:pPr>
            <a:endParaRPr lang="en-US" dirty="0"/>
          </a:p>
        </p:txBody>
      </p:sp>
      <p:grpSp>
        <p:nvGrpSpPr>
          <p:cNvPr id="6" name="Group 5">
            <a:extLst>
              <a:ext uri="{FF2B5EF4-FFF2-40B4-BE49-F238E27FC236}">
                <a16:creationId xmlns:a16="http://schemas.microsoft.com/office/drawing/2014/main" id="{8BF0AAEB-B7F8-1F40-D68D-4AE03A4F922E}"/>
              </a:ext>
            </a:extLst>
          </p:cNvPr>
          <p:cNvGrpSpPr/>
          <p:nvPr/>
        </p:nvGrpSpPr>
        <p:grpSpPr>
          <a:xfrm>
            <a:off x="8523111" y="205599"/>
            <a:ext cx="907540" cy="870046"/>
            <a:chOff x="7828249" y="3229019"/>
            <a:chExt cx="1294923" cy="1294923"/>
          </a:xfrm>
        </p:grpSpPr>
        <p:grpSp>
          <p:nvGrpSpPr>
            <p:cNvPr id="7" name="Group 6">
              <a:extLst>
                <a:ext uri="{FF2B5EF4-FFF2-40B4-BE49-F238E27FC236}">
                  <a16:creationId xmlns:a16="http://schemas.microsoft.com/office/drawing/2014/main" id="{2EE04487-ECD8-1B23-27E4-633B3DB261D1}"/>
                </a:ext>
              </a:extLst>
            </p:cNvPr>
            <p:cNvGrpSpPr/>
            <p:nvPr/>
          </p:nvGrpSpPr>
          <p:grpSpPr>
            <a:xfrm>
              <a:off x="7828249" y="3229019"/>
              <a:ext cx="1294923" cy="1294923"/>
              <a:chOff x="0" y="0"/>
              <a:chExt cx="6350000" cy="6350000"/>
            </a:xfrm>
          </p:grpSpPr>
          <p:sp>
            <p:nvSpPr>
              <p:cNvPr id="9" name="Freeform 14">
                <a:extLst>
                  <a:ext uri="{FF2B5EF4-FFF2-40B4-BE49-F238E27FC236}">
                    <a16:creationId xmlns:a16="http://schemas.microsoft.com/office/drawing/2014/main" id="{FF1A93D2-56BD-ACC5-6C27-BFBAE9B9803E}"/>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D9D9"/>
              </a:solidFill>
            </p:spPr>
          </p:sp>
        </p:grpSp>
        <p:pic>
          <p:nvPicPr>
            <p:cNvPr id="8" name="Graphic 7" descr="Test tubes with solid fill">
              <a:extLst>
                <a:ext uri="{FF2B5EF4-FFF2-40B4-BE49-F238E27FC236}">
                  <a16:creationId xmlns:a16="http://schemas.microsoft.com/office/drawing/2014/main" id="{31A4FA68-5A7C-B2A7-152D-06CA93F7563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26400" y="3397541"/>
              <a:ext cx="921813" cy="921813"/>
            </a:xfrm>
            <a:prstGeom prst="rect">
              <a:avLst/>
            </a:prstGeom>
          </p:spPr>
        </p:pic>
      </p:grpSp>
      <p:grpSp>
        <p:nvGrpSpPr>
          <p:cNvPr id="10" name="Group 9">
            <a:extLst>
              <a:ext uri="{FF2B5EF4-FFF2-40B4-BE49-F238E27FC236}">
                <a16:creationId xmlns:a16="http://schemas.microsoft.com/office/drawing/2014/main" id="{0F4C2589-350E-ECFD-3574-6DBA7FBC2538}"/>
              </a:ext>
            </a:extLst>
          </p:cNvPr>
          <p:cNvGrpSpPr/>
          <p:nvPr/>
        </p:nvGrpSpPr>
        <p:grpSpPr>
          <a:xfrm>
            <a:off x="7494201" y="162506"/>
            <a:ext cx="962511" cy="926456"/>
            <a:chOff x="9989074" y="3229019"/>
            <a:chExt cx="1294923" cy="1294923"/>
          </a:xfrm>
        </p:grpSpPr>
        <p:grpSp>
          <p:nvGrpSpPr>
            <p:cNvPr id="11" name="Group 15">
              <a:extLst>
                <a:ext uri="{FF2B5EF4-FFF2-40B4-BE49-F238E27FC236}">
                  <a16:creationId xmlns:a16="http://schemas.microsoft.com/office/drawing/2014/main" id="{0DE502A0-755F-E931-CC73-87A4132922C3}"/>
                </a:ext>
              </a:extLst>
            </p:cNvPr>
            <p:cNvGrpSpPr/>
            <p:nvPr/>
          </p:nvGrpSpPr>
          <p:grpSpPr>
            <a:xfrm>
              <a:off x="9989074" y="3229019"/>
              <a:ext cx="1294923" cy="1294923"/>
              <a:chOff x="0" y="0"/>
              <a:chExt cx="6350000" cy="6350000"/>
            </a:xfrm>
          </p:grpSpPr>
          <p:sp>
            <p:nvSpPr>
              <p:cNvPr id="13" name="Freeform 16">
                <a:extLst>
                  <a:ext uri="{FF2B5EF4-FFF2-40B4-BE49-F238E27FC236}">
                    <a16:creationId xmlns:a16="http://schemas.microsoft.com/office/drawing/2014/main" id="{1AAE09EB-BAE6-1E47-D3BC-1075E10BF99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D9D9"/>
              </a:solidFill>
            </p:spPr>
          </p:sp>
        </p:grpSp>
        <p:pic>
          <p:nvPicPr>
            <p:cNvPr id="12" name="Graphic 11" descr="Medicine with solid fill">
              <a:extLst>
                <a:ext uri="{FF2B5EF4-FFF2-40B4-BE49-F238E27FC236}">
                  <a16:creationId xmlns:a16="http://schemas.microsoft.com/office/drawing/2014/main" id="{CDF40204-F56F-E859-31C8-6D5C39F8752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26781" y="3452603"/>
              <a:ext cx="863433" cy="863433"/>
            </a:xfrm>
            <a:prstGeom prst="rect">
              <a:avLst/>
            </a:prstGeom>
          </p:spPr>
        </p:pic>
      </p:grpSp>
    </p:spTree>
    <p:extLst>
      <p:ext uri="{BB962C8B-B14F-4D97-AF65-F5344CB8AC3E}">
        <p14:creationId xmlns:p14="http://schemas.microsoft.com/office/powerpoint/2010/main" val="2059395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dissolve">
                                      <p:cBhvr>
                                        <p:cTn id="11" dur="500"/>
                                        <p:tgtEl>
                                          <p:spTgt spid="4">
                                            <p:txEl>
                                              <p:pRg st="1" end="1"/>
                                            </p:txEl>
                                          </p:spTgt>
                                        </p:tgtEl>
                                      </p:cBhvr>
                                    </p:animEffect>
                                  </p:childTnLst>
                                </p:cTn>
                              </p:par>
                              <p:par>
                                <p:cTn id="12" presetID="9" presetClass="entr" presetSubtype="0" fill="hold" nodeType="with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dissolve">
                                      <p:cBhvr>
                                        <p:cTn id="14" dur="500"/>
                                        <p:tgtEl>
                                          <p:spTgt spid="4">
                                            <p:txEl>
                                              <p:pRg st="2" end="2"/>
                                            </p:txEl>
                                          </p:spTgt>
                                        </p:tgtEl>
                                      </p:cBhvr>
                                    </p:animEffect>
                                  </p:childTnLst>
                                </p:cTn>
                              </p:par>
                              <p:par>
                                <p:cTn id="15" presetID="9"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dissolve">
                                      <p:cBhvr>
                                        <p:cTn id="17" dur="500"/>
                                        <p:tgtEl>
                                          <p:spTgt spid="4">
                                            <p:txEl>
                                              <p:pRg st="3" end="3"/>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dissolve">
                                      <p:cBhvr>
                                        <p:cTn id="20" dur="500"/>
                                        <p:tgtEl>
                                          <p:spTgt spid="4">
                                            <p:txEl>
                                              <p:pRg st="4" end="4"/>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dissolve">
                                      <p:cBhvr>
                                        <p:cTn id="23" dur="500"/>
                                        <p:tgtEl>
                                          <p:spTgt spid="4">
                                            <p:txEl>
                                              <p:pRg st="5" end="5"/>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dissolve">
                                      <p:cBhvr>
                                        <p:cTn id="26" dur="500"/>
                                        <p:tgtEl>
                                          <p:spTgt spid="4">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290"/>
                                        </p:tgtEl>
                                        <p:attrNameLst>
                                          <p:attrName>style.visibility</p:attrName>
                                        </p:attrNameLst>
                                      </p:cBhvr>
                                      <p:to>
                                        <p:strVal val="visible"/>
                                      </p:to>
                                    </p:set>
                                    <p:anim calcmode="lin" valueType="num">
                                      <p:cBhvr additive="base">
                                        <p:cTn id="31" dur="500" fill="hold"/>
                                        <p:tgtEl>
                                          <p:spTgt spid="12290"/>
                                        </p:tgtEl>
                                        <p:attrNameLst>
                                          <p:attrName>ppt_x</p:attrName>
                                        </p:attrNameLst>
                                      </p:cBhvr>
                                      <p:tavLst>
                                        <p:tav tm="0">
                                          <p:val>
                                            <p:strVal val="#ppt_x"/>
                                          </p:val>
                                        </p:tav>
                                        <p:tav tm="100000">
                                          <p:val>
                                            <p:strVal val="#ppt_x"/>
                                          </p:val>
                                        </p:tav>
                                      </p:tavLst>
                                    </p:anim>
                                    <p:anim calcmode="lin" valueType="num">
                                      <p:cBhvr additive="base">
                                        <p:cTn id="32"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5">
                                            <p:txEl>
                                              <p:pRg st="1" end="1"/>
                                            </p:txEl>
                                          </p:spTgt>
                                        </p:tgtEl>
                                        <p:attrNameLst>
                                          <p:attrName>style.visibility</p:attrName>
                                        </p:attrNameLst>
                                      </p:cBhvr>
                                      <p:to>
                                        <p:strVal val="visible"/>
                                      </p:to>
                                    </p:set>
                                    <p:animEffect transition="in" filter="dissolve">
                                      <p:cBhvr>
                                        <p:cTn id="41" dur="500"/>
                                        <p:tgtEl>
                                          <p:spTgt spid="5">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5">
                                            <p:txEl>
                                              <p:pRg st="2" end="2"/>
                                            </p:txEl>
                                          </p:spTgt>
                                        </p:tgtEl>
                                        <p:attrNameLst>
                                          <p:attrName>style.visibility</p:attrName>
                                        </p:attrNameLst>
                                      </p:cBhvr>
                                      <p:to>
                                        <p:strVal val="visible"/>
                                      </p:to>
                                    </p:set>
                                    <p:animEffect transition="in" filter="dissolve">
                                      <p:cBhvr>
                                        <p:cTn id="4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61082F-5608-1A4E-93B0-DD84323EF15B}"/>
              </a:ext>
            </a:extLst>
          </p:cNvPr>
          <p:cNvSpPr/>
          <p:nvPr/>
        </p:nvSpPr>
        <p:spPr>
          <a:xfrm>
            <a:off x="219456" y="205549"/>
            <a:ext cx="4801158" cy="4754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US" b="1" dirty="0">
                <a:solidFill>
                  <a:prstClr val="white"/>
                </a:solidFill>
                <a:latin typeface="Grotesque" panose="020B0504020202020204" pitchFamily="34" charset="0"/>
              </a:rPr>
              <a:t>Gastroenteritis: Summary slide</a:t>
            </a:r>
          </a:p>
        </p:txBody>
      </p:sp>
      <p:sp>
        <p:nvSpPr>
          <p:cNvPr id="63" name="Rectangle 62">
            <a:extLst>
              <a:ext uri="{FF2B5EF4-FFF2-40B4-BE49-F238E27FC236}">
                <a16:creationId xmlns:a16="http://schemas.microsoft.com/office/drawing/2014/main" id="{4EA11EAD-F5A2-7A43-94DF-E2949BA51A32}"/>
              </a:ext>
            </a:extLst>
          </p:cNvPr>
          <p:cNvSpPr/>
          <p:nvPr/>
        </p:nvSpPr>
        <p:spPr>
          <a:xfrm>
            <a:off x="219458" y="804086"/>
            <a:ext cx="3387338" cy="46003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US" b="1" err="1">
                <a:solidFill>
                  <a:prstClr val="white"/>
                </a:solidFill>
                <a:latin typeface="Grotesque" panose="020B0504020202020204" pitchFamily="34" charset="0"/>
              </a:rPr>
              <a:t>Aetiology</a:t>
            </a:r>
            <a:r>
              <a:rPr lang="en-US" b="1">
                <a:solidFill>
                  <a:prstClr val="white"/>
                </a:solidFill>
                <a:latin typeface="Grotesque" panose="020B0504020202020204" pitchFamily="34" charset="0"/>
              </a:rPr>
              <a:t>: </a:t>
            </a:r>
          </a:p>
        </p:txBody>
      </p:sp>
      <p:sp>
        <p:nvSpPr>
          <p:cNvPr id="74" name="Rectangle 73">
            <a:extLst>
              <a:ext uri="{FF2B5EF4-FFF2-40B4-BE49-F238E27FC236}">
                <a16:creationId xmlns:a16="http://schemas.microsoft.com/office/drawing/2014/main" id="{0CAAEC57-94AC-0D44-88EE-4A5B868B7DF1}"/>
              </a:ext>
            </a:extLst>
          </p:cNvPr>
          <p:cNvSpPr/>
          <p:nvPr/>
        </p:nvSpPr>
        <p:spPr>
          <a:xfrm>
            <a:off x="8233825" y="793798"/>
            <a:ext cx="3878328" cy="5746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US" b="1" dirty="0">
                <a:solidFill>
                  <a:prstClr val="white"/>
                </a:solidFill>
                <a:latin typeface="Grotesque" panose="020B0504020202020204" pitchFamily="34" charset="0"/>
              </a:rPr>
              <a:t>Investigations: </a:t>
            </a:r>
          </a:p>
        </p:txBody>
      </p:sp>
      <p:sp>
        <p:nvSpPr>
          <p:cNvPr id="30" name="Rectangle 29">
            <a:extLst>
              <a:ext uri="{FF2B5EF4-FFF2-40B4-BE49-F238E27FC236}">
                <a16:creationId xmlns:a16="http://schemas.microsoft.com/office/drawing/2014/main" id="{A575CD0C-E540-774A-A202-1755EF1A551F}"/>
              </a:ext>
            </a:extLst>
          </p:cNvPr>
          <p:cNvSpPr/>
          <p:nvPr/>
        </p:nvSpPr>
        <p:spPr>
          <a:xfrm>
            <a:off x="219454" y="3506499"/>
            <a:ext cx="7162680" cy="5405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US" b="1" dirty="0">
                <a:solidFill>
                  <a:prstClr val="white"/>
                </a:solidFill>
                <a:latin typeface="Grotesque" panose="020B0504020202020204" pitchFamily="34" charset="0"/>
              </a:rPr>
              <a:t>History: CHESS </a:t>
            </a:r>
          </a:p>
        </p:txBody>
      </p:sp>
      <p:sp>
        <p:nvSpPr>
          <p:cNvPr id="64" name="Rectangle 63">
            <a:extLst>
              <a:ext uri="{FF2B5EF4-FFF2-40B4-BE49-F238E27FC236}">
                <a16:creationId xmlns:a16="http://schemas.microsoft.com/office/drawing/2014/main" id="{710593BA-580C-5D4D-9807-02D483826E4D}"/>
              </a:ext>
            </a:extLst>
          </p:cNvPr>
          <p:cNvSpPr/>
          <p:nvPr/>
        </p:nvSpPr>
        <p:spPr>
          <a:xfrm>
            <a:off x="219457" y="1338388"/>
            <a:ext cx="3387339" cy="674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US" sz="1400" b="1" dirty="0">
                <a:solidFill>
                  <a:prstClr val="black"/>
                </a:solidFill>
                <a:latin typeface="Grotesque" panose="020B0504020202020204" pitchFamily="34" charset="0"/>
              </a:rPr>
              <a:t>Definition: </a:t>
            </a:r>
            <a:r>
              <a:rPr kumimoji="0" lang="en-GB" sz="1400" b="0" i="0" u="none" strike="noStrike" kern="1200" cap="none" spc="0" normalizeH="0" baseline="0" noProof="0" dirty="0">
                <a:ln>
                  <a:noFill/>
                </a:ln>
                <a:solidFill>
                  <a:prstClr val="black"/>
                </a:solidFill>
                <a:effectLst/>
                <a:uLnTx/>
                <a:uFillTx/>
                <a:latin typeface="Grotesque" panose="020B0504020202020204" pitchFamily="34" charset="0"/>
              </a:rPr>
              <a:t>Inflammation of the gastrointestinal tract caused by pathogens</a:t>
            </a:r>
            <a:endParaRPr lang="en-US" sz="1400" b="1" dirty="0">
              <a:latin typeface="Grotesque" panose="020B0504020202020204" pitchFamily="34" charset="0"/>
            </a:endParaRPr>
          </a:p>
        </p:txBody>
      </p:sp>
      <p:sp>
        <p:nvSpPr>
          <p:cNvPr id="66" name="Rectangle 65">
            <a:extLst>
              <a:ext uri="{FF2B5EF4-FFF2-40B4-BE49-F238E27FC236}">
                <a16:creationId xmlns:a16="http://schemas.microsoft.com/office/drawing/2014/main" id="{89A5F8A3-8B25-654B-9A72-04F981E40E70}"/>
              </a:ext>
            </a:extLst>
          </p:cNvPr>
          <p:cNvSpPr/>
          <p:nvPr/>
        </p:nvSpPr>
        <p:spPr>
          <a:xfrm>
            <a:off x="219454" y="2118959"/>
            <a:ext cx="3387342" cy="1281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Grotesque" panose="020B0504020202020204" pitchFamily="34" charset="0"/>
              </a:rPr>
              <a:t>Risk Factors:</a:t>
            </a:r>
          </a:p>
          <a:p>
            <a:pPr marL="342900" indent="-342900">
              <a:buFont typeface="Arial" panose="020B0604020202020204" pitchFamily="34" charset="0"/>
              <a:buChar char="•"/>
            </a:pPr>
            <a:r>
              <a:rPr lang="en-US" sz="1600" dirty="0">
                <a:solidFill>
                  <a:schemeClr val="tx1"/>
                </a:solidFill>
                <a:latin typeface="Grotesque" panose="020B0504020202020204" pitchFamily="34" charset="0"/>
              </a:rPr>
              <a:t>Ingestion of contaminated food/water</a:t>
            </a:r>
          </a:p>
          <a:p>
            <a:pPr marL="342900" indent="-342900">
              <a:buFont typeface="Arial" panose="020B0604020202020204" pitchFamily="34" charset="0"/>
              <a:buChar char="•"/>
            </a:pPr>
            <a:r>
              <a:rPr lang="en-US" sz="1600" dirty="0">
                <a:solidFill>
                  <a:schemeClr val="tx1"/>
                </a:solidFill>
                <a:latin typeface="Grotesque" panose="020B0504020202020204" pitchFamily="34" charset="0"/>
              </a:rPr>
              <a:t>Poor personal hygiene </a:t>
            </a:r>
          </a:p>
          <a:p>
            <a:pPr marL="342900" indent="-342900">
              <a:buFont typeface="Arial" panose="020B0604020202020204" pitchFamily="34" charset="0"/>
              <a:buChar char="•"/>
            </a:pPr>
            <a:r>
              <a:rPr lang="en-US" sz="1600" dirty="0">
                <a:solidFill>
                  <a:schemeClr val="tx1"/>
                </a:solidFill>
                <a:latin typeface="Grotesque" panose="020B0504020202020204" pitchFamily="34" charset="0"/>
              </a:rPr>
              <a:t>Travel </a:t>
            </a:r>
          </a:p>
        </p:txBody>
      </p:sp>
      <p:sp>
        <p:nvSpPr>
          <p:cNvPr id="77" name="Rectangle 76">
            <a:extLst>
              <a:ext uri="{FF2B5EF4-FFF2-40B4-BE49-F238E27FC236}">
                <a16:creationId xmlns:a16="http://schemas.microsoft.com/office/drawing/2014/main" id="{CAD85011-01BE-1346-903C-A2ED35F12850}"/>
              </a:ext>
            </a:extLst>
          </p:cNvPr>
          <p:cNvSpPr/>
          <p:nvPr/>
        </p:nvSpPr>
        <p:spPr>
          <a:xfrm>
            <a:off x="7525900" y="3557462"/>
            <a:ext cx="4608031" cy="54988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US" b="1" dirty="0">
                <a:solidFill>
                  <a:prstClr val="white"/>
                </a:solidFill>
                <a:latin typeface="Grotesque" panose="020B0504020202020204" pitchFamily="34" charset="0"/>
              </a:rPr>
              <a:t>Management: </a:t>
            </a:r>
          </a:p>
        </p:txBody>
      </p:sp>
      <p:sp>
        <p:nvSpPr>
          <p:cNvPr id="78" name="Rectangle 77">
            <a:extLst>
              <a:ext uri="{FF2B5EF4-FFF2-40B4-BE49-F238E27FC236}">
                <a16:creationId xmlns:a16="http://schemas.microsoft.com/office/drawing/2014/main" id="{14FECFE2-A13C-CE4E-A932-A93653138197}"/>
              </a:ext>
            </a:extLst>
          </p:cNvPr>
          <p:cNvSpPr/>
          <p:nvPr/>
        </p:nvSpPr>
        <p:spPr>
          <a:xfrm>
            <a:off x="8233825" y="1424764"/>
            <a:ext cx="3878324" cy="2031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400" b="1" dirty="0">
                <a:solidFill>
                  <a:schemeClr val="tx1"/>
                </a:solidFill>
                <a:latin typeface="Grotesque" panose="020B0504020202020204" pitchFamily="34" charset="0"/>
              </a:rPr>
              <a:t>Routine Bloods: </a:t>
            </a:r>
            <a:r>
              <a:rPr lang="en-US" sz="1400" dirty="0">
                <a:solidFill>
                  <a:schemeClr val="tx1"/>
                </a:solidFill>
                <a:latin typeface="Grotesque" panose="020B0504020202020204" pitchFamily="34" charset="0"/>
              </a:rPr>
              <a:t>Raised CRP, elevated leucocytes</a:t>
            </a:r>
          </a:p>
          <a:p>
            <a:pPr marL="285750" indent="-285750">
              <a:buFont typeface="Arial" panose="020B0604020202020204" pitchFamily="34" charset="0"/>
              <a:buChar char="•"/>
            </a:pPr>
            <a:r>
              <a:rPr lang="en-US" sz="1400" b="1" dirty="0">
                <a:solidFill>
                  <a:schemeClr val="tx1"/>
                </a:solidFill>
                <a:latin typeface="Grotesque" panose="020B0504020202020204" pitchFamily="34" charset="0"/>
              </a:rPr>
              <a:t>Renal function and electrolytes: </a:t>
            </a:r>
            <a:r>
              <a:rPr lang="en-US" sz="1400" dirty="0">
                <a:solidFill>
                  <a:schemeClr val="tx1"/>
                </a:solidFill>
                <a:latin typeface="Grotesque" panose="020B0504020202020204" pitchFamily="34" charset="0"/>
              </a:rPr>
              <a:t>Impaired renal function </a:t>
            </a:r>
            <a:r>
              <a:rPr lang="en-US" sz="1400" dirty="0">
                <a:solidFill>
                  <a:schemeClr val="tx1"/>
                </a:solidFill>
                <a:latin typeface="Grotesque" panose="020B0504020202020204" pitchFamily="34" charset="0"/>
                <a:sym typeface="Wingdings" pitchFamily="2" charset="2"/>
              </a:rPr>
              <a:t> </a:t>
            </a:r>
            <a:r>
              <a:rPr lang="en-US" sz="1400" b="1" dirty="0">
                <a:solidFill>
                  <a:schemeClr val="tx1"/>
                </a:solidFill>
                <a:latin typeface="Grotesque" panose="020B0504020202020204" pitchFamily="34" charset="0"/>
                <a:sym typeface="Wingdings" pitchFamily="2" charset="2"/>
              </a:rPr>
              <a:t>Haemolytic uraemic syndrome</a:t>
            </a:r>
            <a:r>
              <a:rPr lang="en-US" sz="1400" b="1" dirty="0">
                <a:solidFill>
                  <a:schemeClr val="tx1"/>
                </a:solidFill>
                <a:latin typeface="Grotesque" panose="020B0504020202020204" pitchFamily="34" charset="0"/>
              </a:rPr>
              <a:t> </a:t>
            </a:r>
          </a:p>
          <a:p>
            <a:pPr marL="285750" indent="-285750">
              <a:buFont typeface="Arial" panose="020B0604020202020204" pitchFamily="34" charset="0"/>
              <a:buChar char="•"/>
            </a:pPr>
            <a:r>
              <a:rPr lang="en-US" sz="1400" b="1" dirty="0">
                <a:solidFill>
                  <a:srgbClr val="C00000"/>
                </a:solidFill>
                <a:latin typeface="Grotesque" panose="020B0504020202020204" pitchFamily="34" charset="0"/>
              </a:rPr>
              <a:t>Stool MC+S (GOLD STANDARD):</a:t>
            </a:r>
          </a:p>
          <a:p>
            <a:pPr marL="742950" lvl="1" indent="-285750">
              <a:buFont typeface="Arial" panose="020B0604020202020204" pitchFamily="34" charset="0"/>
              <a:buChar char="•"/>
            </a:pPr>
            <a:r>
              <a:rPr lang="en-US" sz="1400" dirty="0">
                <a:solidFill>
                  <a:schemeClr val="tx1"/>
                </a:solidFill>
                <a:latin typeface="Grotesque" panose="020B0504020202020204" pitchFamily="34" charset="0"/>
              </a:rPr>
              <a:t>Bacterial pathogens </a:t>
            </a:r>
          </a:p>
          <a:p>
            <a:pPr marL="742950" lvl="1" indent="-285750">
              <a:buFont typeface="Arial" panose="020B0604020202020204" pitchFamily="34" charset="0"/>
              <a:buChar char="•"/>
            </a:pPr>
            <a:r>
              <a:rPr lang="en-US" sz="1400" dirty="0">
                <a:solidFill>
                  <a:schemeClr val="tx1"/>
                </a:solidFill>
                <a:latin typeface="Grotesque" panose="020B0504020202020204" pitchFamily="34" charset="0"/>
              </a:rPr>
              <a:t>Ova cysts </a:t>
            </a:r>
          </a:p>
          <a:p>
            <a:pPr marL="742950" lvl="1" indent="-285750">
              <a:buFont typeface="Arial" panose="020B0604020202020204" pitchFamily="34" charset="0"/>
              <a:buChar char="•"/>
            </a:pPr>
            <a:r>
              <a:rPr lang="en-US" sz="1400" dirty="0">
                <a:solidFill>
                  <a:schemeClr val="tx1"/>
                </a:solidFill>
                <a:latin typeface="Grotesque" panose="020B0504020202020204" pitchFamily="34" charset="0"/>
              </a:rPr>
              <a:t>Parasites </a:t>
            </a:r>
          </a:p>
          <a:p>
            <a:pPr defTabSz="609630"/>
            <a:endParaRPr lang="en-US" b="1" dirty="0">
              <a:solidFill>
                <a:prstClr val="black"/>
              </a:solidFill>
              <a:latin typeface="Grotesque" panose="020B0504020202020204" pitchFamily="34" charset="0"/>
            </a:endParaRPr>
          </a:p>
        </p:txBody>
      </p:sp>
      <p:sp>
        <p:nvSpPr>
          <p:cNvPr id="80" name="Rectangle 79">
            <a:extLst>
              <a:ext uri="{FF2B5EF4-FFF2-40B4-BE49-F238E27FC236}">
                <a16:creationId xmlns:a16="http://schemas.microsoft.com/office/drawing/2014/main" id="{85124AC5-63B2-8542-A5C6-162AB3185962}"/>
              </a:ext>
            </a:extLst>
          </p:cNvPr>
          <p:cNvSpPr/>
          <p:nvPr/>
        </p:nvSpPr>
        <p:spPr>
          <a:xfrm>
            <a:off x="7525900" y="4163701"/>
            <a:ext cx="4586253" cy="2488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800" b="1" dirty="0">
                <a:solidFill>
                  <a:schemeClr val="tx1"/>
                </a:solidFill>
                <a:latin typeface="Grotesque" panose="020B0504020202020204" pitchFamily="34" charset="0"/>
              </a:rPr>
              <a:t>No systemic signs: </a:t>
            </a:r>
            <a:r>
              <a:rPr kumimoji="0" lang="en-GB" sz="1800" b="1" i="0" u="none" strike="noStrike" kern="0" cap="none" spc="0" normalizeH="0" baseline="0" noProof="0" dirty="0">
                <a:ln>
                  <a:noFill/>
                </a:ln>
                <a:solidFill>
                  <a:srgbClr val="C00000"/>
                </a:solidFill>
                <a:effectLst/>
                <a:uLnTx/>
                <a:uFillTx/>
                <a:latin typeface="Grotesque" panose="020B0504020202020204" pitchFamily="34" charset="0"/>
                <a:ea typeface="ＭＳ Ｐゴシック" charset="-128"/>
              </a:rPr>
              <a:t>Bed rest, fluids and electrolyte replacement </a:t>
            </a:r>
            <a:r>
              <a:rPr kumimoji="0" lang="en-GB" sz="1800" b="0" i="0" u="none" strike="noStrike" kern="0" cap="none" spc="0" normalizeH="0" baseline="0" noProof="0" dirty="0">
                <a:ln>
                  <a:noFill/>
                </a:ln>
                <a:solidFill>
                  <a:srgbClr val="C00000"/>
                </a:solidFill>
                <a:effectLst/>
                <a:uLnTx/>
                <a:uFillTx/>
                <a:latin typeface="Grotesque" panose="020B0504020202020204" pitchFamily="34" charset="0"/>
                <a:ea typeface="ＭＳ Ｐゴシック" charset="-128"/>
              </a:rPr>
              <a:t>with </a:t>
            </a:r>
            <a:r>
              <a:rPr kumimoji="0" lang="en-GB" sz="1800" b="1" i="0" u="none" strike="noStrike" kern="0" cap="none" spc="0" normalizeH="0" baseline="0" noProof="0" dirty="0">
                <a:ln>
                  <a:noFill/>
                </a:ln>
                <a:solidFill>
                  <a:srgbClr val="C00000"/>
                </a:solidFill>
                <a:effectLst/>
                <a:uLnTx/>
                <a:uFillTx/>
                <a:latin typeface="Grotesque" panose="020B0504020202020204" pitchFamily="34" charset="0"/>
                <a:ea typeface="ＭＳ Ｐゴシック" charset="-128"/>
              </a:rPr>
              <a:t>oral rehydration solution</a:t>
            </a:r>
            <a:r>
              <a:rPr kumimoji="0" lang="en-GB" sz="1800" b="1" i="0" u="none" strike="noStrike" kern="0" cap="none" spc="0" normalizeH="0" baseline="0" noProof="0" dirty="0">
                <a:ln>
                  <a:noFill/>
                </a:ln>
                <a:solidFill>
                  <a:schemeClr val="tx1"/>
                </a:solidFill>
                <a:effectLst/>
                <a:uLnTx/>
                <a:uFillTx/>
                <a:latin typeface="Grotesque" panose="020B0504020202020204" pitchFamily="34" charset="0"/>
                <a:ea typeface="ＭＳ Ｐゴシック" charset="-128"/>
              </a:rPr>
              <a:t> (glucose + salt)</a:t>
            </a:r>
          </a:p>
          <a:p>
            <a:pPr marL="285750" indent="-285750">
              <a:buFont typeface="Arial" panose="020B0604020202020204" pitchFamily="34" charset="0"/>
              <a:buChar char="•"/>
            </a:pPr>
            <a:r>
              <a:rPr lang="en-GB" sz="1800" b="1" kern="0" dirty="0">
                <a:solidFill>
                  <a:schemeClr val="tx1"/>
                </a:solidFill>
                <a:latin typeface="Grotesque" panose="020B0504020202020204" pitchFamily="34" charset="0"/>
                <a:ea typeface="ＭＳ Ｐゴシック" charset="-128"/>
              </a:rPr>
              <a:t>Systemic signs/Dehydration/High Fever/Symptoms &gt; 2 weeks: </a:t>
            </a:r>
            <a:r>
              <a:rPr kumimoji="0" lang="en-US" sz="1800" b="1" i="0" u="none" strike="noStrike" kern="0" cap="none" spc="0" normalizeH="0" baseline="0" noProof="0" dirty="0">
                <a:ln>
                  <a:noFill/>
                </a:ln>
                <a:solidFill>
                  <a:srgbClr val="C00000"/>
                </a:solidFill>
                <a:effectLst/>
                <a:uLnTx/>
                <a:uFillTx/>
                <a:latin typeface="Grotesque" panose="020B0504020202020204" pitchFamily="34" charset="0"/>
                <a:ea typeface="ＭＳ Ｐゴシック" charset="-128"/>
              </a:rPr>
              <a:t>Admit and give oral fluids + </a:t>
            </a:r>
            <a:r>
              <a:rPr kumimoji="0" lang="en-GB" sz="1800" b="1" i="0" u="none" strike="noStrike" kern="0" cap="none" spc="0" normalizeH="0" baseline="0" noProof="0" dirty="0">
                <a:ln>
                  <a:noFill/>
                </a:ln>
                <a:solidFill>
                  <a:srgbClr val="C00000"/>
                </a:solidFill>
                <a:effectLst/>
                <a:uLnTx/>
                <a:uFillTx/>
                <a:latin typeface="Grotesque" panose="020B0504020202020204" pitchFamily="34" charset="0"/>
                <a:ea typeface="ＭＳ Ｐゴシック" charset="-128"/>
              </a:rPr>
              <a:t>Antibiotics</a:t>
            </a:r>
            <a:r>
              <a:rPr kumimoji="0" lang="en-GB" sz="1800" b="0" i="0" u="none" strike="noStrike" kern="0" cap="none" spc="0" normalizeH="0" baseline="0" noProof="0" dirty="0">
                <a:ln>
                  <a:noFill/>
                </a:ln>
                <a:solidFill>
                  <a:srgbClr val="C00000"/>
                </a:solidFill>
                <a:effectLst/>
                <a:uLnTx/>
                <a:uFillTx/>
                <a:latin typeface="Grotesque" panose="020B0504020202020204" pitchFamily="34" charset="0"/>
                <a:ea typeface="ＭＳ Ｐゴシック" charset="-128"/>
              </a:rPr>
              <a:t> </a:t>
            </a:r>
            <a:r>
              <a:rPr kumimoji="0" lang="en-GB" sz="1800" b="0" i="0" u="none" strike="noStrike" kern="0" cap="none" spc="0" normalizeH="0" baseline="0" noProof="0" dirty="0">
                <a:ln>
                  <a:noFill/>
                </a:ln>
                <a:solidFill>
                  <a:schemeClr val="tx1"/>
                </a:solidFill>
                <a:effectLst/>
                <a:uLnTx/>
                <a:uFillTx/>
                <a:latin typeface="Grotesque" panose="020B0504020202020204" pitchFamily="34" charset="0"/>
                <a:ea typeface="ＭＳ Ｐゴシック" charset="-128"/>
              </a:rPr>
              <a:t>if infective organism identified</a:t>
            </a:r>
            <a:r>
              <a:rPr lang="en-US" b="1" dirty="0">
                <a:solidFill>
                  <a:schemeClr val="tx1"/>
                </a:solidFill>
                <a:latin typeface="Grotesque" panose="020B0504020202020204" pitchFamily="34" charset="0"/>
              </a:rPr>
              <a:t> </a:t>
            </a:r>
          </a:p>
        </p:txBody>
      </p:sp>
      <p:pic>
        <p:nvPicPr>
          <p:cNvPr id="3" name="Picture 2" descr="Graphical user interface, text, application&#10;&#10;Description automatically generated">
            <a:extLst>
              <a:ext uri="{FF2B5EF4-FFF2-40B4-BE49-F238E27FC236}">
                <a16:creationId xmlns:a16="http://schemas.microsoft.com/office/drawing/2014/main" id="{4A842169-2506-3A9C-14BC-95AF3F221233}"/>
              </a:ext>
            </a:extLst>
          </p:cNvPr>
          <p:cNvPicPr>
            <a:picLocks noChangeAspect="1"/>
          </p:cNvPicPr>
          <p:nvPr/>
        </p:nvPicPr>
        <p:blipFill>
          <a:blip r:embed="rId3"/>
          <a:stretch>
            <a:fillRect/>
          </a:stretch>
        </p:blipFill>
        <p:spPr>
          <a:xfrm>
            <a:off x="396198" y="4163701"/>
            <a:ext cx="6852039" cy="2488750"/>
          </a:xfrm>
          <a:prstGeom prst="rect">
            <a:avLst/>
          </a:prstGeom>
        </p:spPr>
      </p:pic>
      <p:sp>
        <p:nvSpPr>
          <p:cNvPr id="4" name="Rectangle 3">
            <a:extLst>
              <a:ext uri="{FF2B5EF4-FFF2-40B4-BE49-F238E27FC236}">
                <a16:creationId xmlns:a16="http://schemas.microsoft.com/office/drawing/2014/main" id="{3C5090F8-22EA-0D10-17B6-38DAF47D59D6}"/>
              </a:ext>
            </a:extLst>
          </p:cNvPr>
          <p:cNvSpPr/>
          <p:nvPr/>
        </p:nvSpPr>
        <p:spPr>
          <a:xfrm>
            <a:off x="3746230" y="804086"/>
            <a:ext cx="4305570" cy="5746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US" b="1" dirty="0">
                <a:solidFill>
                  <a:prstClr val="white"/>
                </a:solidFill>
                <a:latin typeface="Grotesque" panose="020B0504020202020204" pitchFamily="34" charset="0"/>
              </a:rPr>
              <a:t>Signs/Symptoms: </a:t>
            </a:r>
          </a:p>
        </p:txBody>
      </p:sp>
      <p:sp>
        <p:nvSpPr>
          <p:cNvPr id="6" name="Rectangle 5">
            <a:extLst>
              <a:ext uri="{FF2B5EF4-FFF2-40B4-BE49-F238E27FC236}">
                <a16:creationId xmlns:a16="http://schemas.microsoft.com/office/drawing/2014/main" id="{DCCADE7A-FC4B-1B8D-1454-DD0B370FAA72}"/>
              </a:ext>
            </a:extLst>
          </p:cNvPr>
          <p:cNvSpPr/>
          <p:nvPr/>
        </p:nvSpPr>
        <p:spPr>
          <a:xfrm>
            <a:off x="3746230" y="1462254"/>
            <a:ext cx="4305570" cy="1838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1600" b="1" dirty="0">
                <a:solidFill>
                  <a:srgbClr val="C00000"/>
                </a:solidFill>
                <a:latin typeface="Grotesque" panose="020B0504020202020204" pitchFamily="34" charset="0"/>
              </a:rPr>
              <a:t>Travellers’ diarrhoea</a:t>
            </a:r>
            <a:r>
              <a:rPr lang="en-US" sz="1600" b="1" dirty="0">
                <a:solidFill>
                  <a:schemeClr val="tx1"/>
                </a:solidFill>
                <a:latin typeface="Grotesque" panose="020B0504020202020204" pitchFamily="34" charset="0"/>
              </a:rPr>
              <a:t>: </a:t>
            </a:r>
            <a:r>
              <a:rPr lang="en-US" sz="1600" dirty="0">
                <a:solidFill>
                  <a:schemeClr val="tx1"/>
                </a:solidFill>
                <a:latin typeface="Grotesque" panose="020B0504020202020204" pitchFamily="34" charset="0"/>
              </a:rPr>
              <a:t>three loose/watery stools in 24 hours +/- abdominal cramps, fever, blood in stool (Enterotoxigenic E.coli </a:t>
            </a:r>
            <a:r>
              <a:rPr lang="en-US" sz="1600" dirty="0">
                <a:solidFill>
                  <a:schemeClr val="tx1"/>
                </a:solidFill>
                <a:latin typeface="Grotesque" panose="020B0504020202020204" pitchFamily="34" charset="0"/>
                <a:sym typeface="Wingdings" pitchFamily="2" charset="2"/>
              </a:rPr>
              <a:t> most common)</a:t>
            </a:r>
            <a:endParaRPr lang="en-US" sz="1600" dirty="0">
              <a:solidFill>
                <a:schemeClr val="tx1"/>
              </a:solidFill>
              <a:latin typeface="Grotesque" panose="020B0504020202020204" pitchFamily="34" charset="0"/>
            </a:endParaRPr>
          </a:p>
          <a:p>
            <a:pPr marL="342900" indent="-342900">
              <a:buFont typeface="Arial" panose="020B0604020202020204" pitchFamily="34" charset="0"/>
              <a:buChar char="•"/>
            </a:pPr>
            <a:r>
              <a:rPr lang="en-US" sz="1600" b="1" dirty="0">
                <a:solidFill>
                  <a:srgbClr val="C00000"/>
                </a:solidFill>
                <a:latin typeface="Grotesque" panose="020B0504020202020204" pitchFamily="34" charset="0"/>
              </a:rPr>
              <a:t>Food Poisoning: </a:t>
            </a:r>
            <a:r>
              <a:rPr lang="en-US" sz="1600" dirty="0">
                <a:solidFill>
                  <a:schemeClr val="tx1"/>
                </a:solidFill>
                <a:latin typeface="Grotesque" panose="020B0504020202020204" pitchFamily="34" charset="0"/>
              </a:rPr>
              <a:t>sudden onset nausea, vomiting and diarrhoea after </a:t>
            </a:r>
            <a:r>
              <a:rPr lang="en-US" sz="1400" dirty="0"/>
              <a:t>food</a:t>
            </a:r>
            <a:endParaRPr lang="en-US" sz="1400" b="1" dirty="0"/>
          </a:p>
        </p:txBody>
      </p:sp>
    </p:spTree>
    <p:extLst>
      <p:ext uri="{BB962C8B-B14F-4D97-AF65-F5344CB8AC3E}">
        <p14:creationId xmlns:p14="http://schemas.microsoft.com/office/powerpoint/2010/main" val="26113368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41481"/>
            <a:ext cx="9558262" cy="947481"/>
          </a:xfrm>
          <a:prstGeom prst="rect">
            <a:avLst/>
          </a:prstGeom>
          <a:solidFill>
            <a:srgbClr val="A52129"/>
          </a:solidFill>
        </p:spPr>
      </p:sp>
      <p:sp>
        <p:nvSpPr>
          <p:cNvPr id="3" name="TextBox 3"/>
          <p:cNvSpPr txBox="1"/>
          <p:nvPr/>
        </p:nvSpPr>
        <p:spPr>
          <a:xfrm>
            <a:off x="294279" y="180198"/>
            <a:ext cx="8565883" cy="827214"/>
          </a:xfrm>
          <a:prstGeom prst="rect">
            <a:avLst/>
          </a:prstGeom>
        </p:spPr>
        <p:txBody>
          <a:bodyPr lIns="0" tIns="0" rIns="0" bIns="0" rtlCol="0" anchor="t">
            <a:spAutoFit/>
          </a:bodyPr>
          <a:lstStyle/>
          <a:p>
            <a:pPr defTabSz="609630">
              <a:lnSpc>
                <a:spcPts val="6666"/>
              </a:lnSpc>
            </a:pPr>
            <a:r>
              <a:rPr lang="en-US" sz="4800" spc="199" dirty="0">
                <a:solidFill>
                  <a:srgbClr val="FFFFFF"/>
                </a:solidFill>
              </a:rPr>
              <a:t>Hepatitis  </a:t>
            </a:r>
          </a:p>
        </p:txBody>
      </p:sp>
      <p:graphicFrame>
        <p:nvGraphicFramePr>
          <p:cNvPr id="4" name="Table 4">
            <a:extLst>
              <a:ext uri="{FF2B5EF4-FFF2-40B4-BE49-F238E27FC236}">
                <a16:creationId xmlns:a16="http://schemas.microsoft.com/office/drawing/2014/main" id="{F0E8AA4F-0E5C-BCFE-819A-5DDCF89BC049}"/>
              </a:ext>
            </a:extLst>
          </p:cNvPr>
          <p:cNvGraphicFramePr>
            <a:graphicFrameLocks noGrp="1"/>
          </p:cNvGraphicFramePr>
          <p:nvPr>
            <p:extLst>
              <p:ext uri="{D42A27DB-BD31-4B8C-83A1-F6EECF244321}">
                <p14:modId xmlns:p14="http://schemas.microsoft.com/office/powerpoint/2010/main" val="1638988976"/>
              </p:ext>
            </p:extLst>
          </p:nvPr>
        </p:nvGraphicFramePr>
        <p:xfrm>
          <a:off x="294279" y="1277681"/>
          <a:ext cx="11618322" cy="5410200"/>
        </p:xfrm>
        <a:graphic>
          <a:graphicData uri="http://schemas.openxmlformats.org/drawingml/2006/table">
            <a:tbl>
              <a:tblPr firstRow="1" bandRow="1">
                <a:tableStyleId>{5C22544A-7EE6-4342-B048-85BDC9FD1C3A}</a:tableStyleId>
              </a:tblPr>
              <a:tblGrid>
                <a:gridCol w="3515721">
                  <a:extLst>
                    <a:ext uri="{9D8B030D-6E8A-4147-A177-3AD203B41FA5}">
                      <a16:colId xmlns:a16="http://schemas.microsoft.com/office/drawing/2014/main" val="2551744489"/>
                    </a:ext>
                  </a:extLst>
                </a:gridCol>
                <a:gridCol w="4495800">
                  <a:extLst>
                    <a:ext uri="{9D8B030D-6E8A-4147-A177-3AD203B41FA5}">
                      <a16:colId xmlns:a16="http://schemas.microsoft.com/office/drawing/2014/main" val="1493466741"/>
                    </a:ext>
                  </a:extLst>
                </a:gridCol>
                <a:gridCol w="3606801">
                  <a:extLst>
                    <a:ext uri="{9D8B030D-6E8A-4147-A177-3AD203B41FA5}">
                      <a16:colId xmlns:a16="http://schemas.microsoft.com/office/drawing/2014/main" val="1873329061"/>
                    </a:ext>
                  </a:extLst>
                </a:gridCol>
              </a:tblGrid>
              <a:tr h="477711">
                <a:tc>
                  <a:txBody>
                    <a:bodyPr/>
                    <a:lstStyle/>
                    <a:p>
                      <a:r>
                        <a:rPr lang="en-US" sz="2800" dirty="0"/>
                        <a:t>Hepatitis A </a:t>
                      </a:r>
                    </a:p>
                  </a:txBody>
                  <a:tcPr/>
                </a:tc>
                <a:tc>
                  <a:txBody>
                    <a:bodyPr/>
                    <a:lstStyle/>
                    <a:p>
                      <a:r>
                        <a:rPr lang="en-US" sz="2800" dirty="0"/>
                        <a:t>Hepatitis B</a:t>
                      </a:r>
                    </a:p>
                  </a:txBody>
                  <a:tcPr/>
                </a:tc>
                <a:tc>
                  <a:txBody>
                    <a:bodyPr/>
                    <a:lstStyle/>
                    <a:p>
                      <a:r>
                        <a:rPr lang="en-US" sz="2800" dirty="0"/>
                        <a:t>Hepatitis C</a:t>
                      </a:r>
                    </a:p>
                  </a:txBody>
                  <a:tcPr/>
                </a:tc>
                <a:extLst>
                  <a:ext uri="{0D108BD9-81ED-4DB2-BD59-A6C34878D82A}">
                    <a16:rowId xmlns:a16="http://schemas.microsoft.com/office/drawing/2014/main" val="2676167279"/>
                  </a:ext>
                </a:extLst>
              </a:tr>
              <a:tr h="4805207">
                <a:tc>
                  <a:txBody>
                    <a:bodyPr/>
                    <a:lstStyle/>
                    <a:p>
                      <a:r>
                        <a:rPr lang="en-US" sz="2100" b="1" dirty="0"/>
                        <a:t>Incubation</a:t>
                      </a:r>
                      <a:r>
                        <a:rPr lang="en-US" sz="2100" dirty="0"/>
                        <a:t>: 2-4 weeks</a:t>
                      </a:r>
                    </a:p>
                    <a:p>
                      <a:r>
                        <a:rPr lang="en-US" sz="2100" b="1" dirty="0"/>
                        <a:t>Transmission: </a:t>
                      </a:r>
                      <a:r>
                        <a:rPr lang="en-US" sz="2100" dirty="0"/>
                        <a:t>F</a:t>
                      </a:r>
                      <a:r>
                        <a:rPr lang="en-US" sz="2100" b="1" dirty="0">
                          <a:solidFill>
                            <a:srgbClr val="C00000"/>
                          </a:solidFill>
                        </a:rPr>
                        <a:t>ae</a:t>
                      </a:r>
                      <a:r>
                        <a:rPr lang="en-US" sz="2100" dirty="0"/>
                        <a:t>cal-Oral route i.e., </a:t>
                      </a:r>
                      <a:r>
                        <a:rPr lang="en-US" sz="2100" b="1" dirty="0">
                          <a:solidFill>
                            <a:srgbClr val="C00000"/>
                          </a:solidFill>
                        </a:rPr>
                        <a:t>contaminated food </a:t>
                      </a:r>
                      <a:r>
                        <a:rPr lang="en-US" sz="2100" dirty="0"/>
                        <a:t>(Hepatitis </a:t>
                      </a:r>
                      <a:r>
                        <a:rPr lang="en-US" sz="2100" dirty="0">
                          <a:solidFill>
                            <a:srgbClr val="C00000"/>
                          </a:solidFill>
                        </a:rPr>
                        <a:t>A+E </a:t>
                      </a:r>
                      <a:r>
                        <a:rPr lang="en-US" sz="2100" dirty="0">
                          <a:solidFill>
                            <a:srgbClr val="C00000"/>
                          </a:solidFill>
                          <a:sym typeface="Wingdings" pitchFamily="2" charset="2"/>
                        </a:rPr>
                        <a:t> F</a:t>
                      </a:r>
                      <a:r>
                        <a:rPr lang="en-US" sz="2100" b="1" dirty="0">
                          <a:solidFill>
                            <a:srgbClr val="C00000"/>
                          </a:solidFill>
                          <a:sym typeface="Wingdings" pitchFamily="2" charset="2"/>
                        </a:rPr>
                        <a:t>ae</a:t>
                      </a:r>
                      <a:r>
                        <a:rPr lang="en-US" sz="2100" dirty="0">
                          <a:solidFill>
                            <a:srgbClr val="C00000"/>
                          </a:solidFill>
                          <a:sym typeface="Wingdings" pitchFamily="2" charset="2"/>
                        </a:rPr>
                        <a:t>cal)</a:t>
                      </a:r>
                      <a:endParaRPr lang="en-US" sz="2100" dirty="0"/>
                    </a:p>
                    <a:p>
                      <a:r>
                        <a:rPr lang="en-US" sz="2100" b="1" dirty="0"/>
                        <a:t>Features: </a:t>
                      </a:r>
                    </a:p>
                    <a:p>
                      <a:pPr marL="342900" indent="-342900">
                        <a:buFont typeface="Arial" panose="020B0604020202020204" pitchFamily="34" charset="0"/>
                        <a:buChar char="•"/>
                      </a:pPr>
                      <a:r>
                        <a:rPr lang="en-GB" sz="2100" b="0" i="0" kern="1200" dirty="0">
                          <a:solidFill>
                            <a:schemeClr val="dk1"/>
                          </a:solidFill>
                          <a:effectLst/>
                          <a:latin typeface="+mn-lt"/>
                          <a:ea typeface="+mn-ea"/>
                          <a:cs typeface="+mn-cs"/>
                        </a:rPr>
                        <a:t>flu-like prodrome</a:t>
                      </a:r>
                    </a:p>
                    <a:p>
                      <a:pPr marL="342900" indent="-342900">
                        <a:buFont typeface="Arial" panose="020B0604020202020204" pitchFamily="34" charset="0"/>
                        <a:buChar char="•"/>
                      </a:pPr>
                      <a:r>
                        <a:rPr lang="en-GB" sz="2100" b="0" i="0" kern="1200" dirty="0">
                          <a:solidFill>
                            <a:srgbClr val="C00000"/>
                          </a:solidFill>
                          <a:effectLst/>
                          <a:latin typeface="+mn-lt"/>
                          <a:ea typeface="+mn-ea"/>
                          <a:cs typeface="+mn-cs"/>
                        </a:rPr>
                        <a:t>abdominal pain: typically, right upper quadrant</a:t>
                      </a:r>
                    </a:p>
                    <a:p>
                      <a:pPr marL="342900" indent="-342900">
                        <a:buFont typeface="Arial" panose="020B0604020202020204" pitchFamily="34" charset="0"/>
                        <a:buChar char="•"/>
                      </a:pPr>
                      <a:r>
                        <a:rPr lang="en-GB" sz="2100" b="0" i="0" kern="1200" dirty="0">
                          <a:solidFill>
                            <a:schemeClr val="dk1"/>
                          </a:solidFill>
                          <a:effectLst/>
                          <a:latin typeface="+mn-lt"/>
                          <a:ea typeface="+mn-ea"/>
                          <a:cs typeface="+mn-cs"/>
                        </a:rPr>
                        <a:t>tender hepatomegaly</a:t>
                      </a:r>
                    </a:p>
                    <a:p>
                      <a:pPr marL="342900" indent="-342900">
                        <a:buFont typeface="Arial" panose="020B0604020202020204" pitchFamily="34" charset="0"/>
                        <a:buChar char="•"/>
                      </a:pPr>
                      <a:r>
                        <a:rPr lang="en-GB" sz="2100" b="0" i="0" kern="1200" dirty="0">
                          <a:solidFill>
                            <a:schemeClr val="dk1"/>
                          </a:solidFill>
                          <a:effectLst/>
                          <a:latin typeface="+mn-lt"/>
                          <a:ea typeface="+mn-ea"/>
                          <a:cs typeface="+mn-cs"/>
                        </a:rPr>
                        <a:t>jaundice</a:t>
                      </a:r>
                    </a:p>
                    <a:p>
                      <a:pPr marL="342900" indent="-342900">
                        <a:buFont typeface="Arial" panose="020B0604020202020204" pitchFamily="34" charset="0"/>
                        <a:buChar char="•"/>
                      </a:pPr>
                      <a:r>
                        <a:rPr lang="en-GB" sz="2100" b="0" i="0" kern="1200" dirty="0">
                          <a:solidFill>
                            <a:schemeClr val="dk1"/>
                          </a:solidFill>
                          <a:effectLst/>
                          <a:latin typeface="+mn-lt"/>
                          <a:ea typeface="+mn-ea"/>
                          <a:cs typeface="+mn-cs"/>
                        </a:rPr>
                        <a:t>deranged liver function tests</a:t>
                      </a:r>
                    </a:p>
                    <a:p>
                      <a:pPr marL="0" indent="0">
                        <a:buFont typeface="Arial" panose="020B0604020202020204" pitchFamily="34" charset="0"/>
                        <a:buNone/>
                      </a:pPr>
                      <a:r>
                        <a:rPr lang="en-GB" sz="2100" b="1" i="0" kern="1200" dirty="0">
                          <a:solidFill>
                            <a:schemeClr val="dk1"/>
                          </a:solidFill>
                          <a:effectLst/>
                          <a:latin typeface="+mn-lt"/>
                          <a:ea typeface="+mn-ea"/>
                          <a:cs typeface="+mn-cs"/>
                        </a:rPr>
                        <a:t>Management: </a:t>
                      </a:r>
                      <a:r>
                        <a:rPr lang="en-GB" sz="2100" b="1" i="0" kern="1200" dirty="0">
                          <a:solidFill>
                            <a:srgbClr val="C00000"/>
                          </a:solidFill>
                          <a:effectLst/>
                          <a:latin typeface="+mn-lt"/>
                          <a:ea typeface="+mn-ea"/>
                          <a:cs typeface="+mn-cs"/>
                        </a:rPr>
                        <a:t>Self-limiting disease </a:t>
                      </a:r>
                      <a:r>
                        <a:rPr lang="en-GB" sz="2100" b="1" i="0" kern="1200" dirty="0">
                          <a:solidFill>
                            <a:srgbClr val="C00000"/>
                          </a:solidFill>
                          <a:effectLst/>
                          <a:latin typeface="+mn-lt"/>
                          <a:ea typeface="+mn-ea"/>
                          <a:cs typeface="+mn-cs"/>
                          <a:sym typeface="Wingdings" pitchFamily="2" charset="2"/>
                        </a:rPr>
                        <a:t> SUPPORTIVE </a:t>
                      </a:r>
                      <a:r>
                        <a:rPr lang="en-GB" sz="2100" b="0" i="0" kern="1200" dirty="0">
                          <a:solidFill>
                            <a:schemeClr val="dk1"/>
                          </a:solidFill>
                          <a:effectLst/>
                          <a:latin typeface="+mn-lt"/>
                          <a:ea typeface="+mn-ea"/>
                          <a:cs typeface="+mn-cs"/>
                          <a:sym typeface="Wingdings" pitchFamily="2" charset="2"/>
                        </a:rPr>
                        <a:t>THERAPY; avoid alcohol</a:t>
                      </a:r>
                      <a:endParaRPr lang="en-GB" sz="2100" b="0" i="0" kern="1200" dirty="0">
                        <a:solidFill>
                          <a:schemeClr val="dk1"/>
                        </a:solidFill>
                        <a:effectLst/>
                        <a:latin typeface="+mn-lt"/>
                        <a:ea typeface="+mn-ea"/>
                        <a:cs typeface="+mn-cs"/>
                      </a:endParaRPr>
                    </a:p>
                  </a:txBody>
                  <a:tcPr/>
                </a:tc>
                <a:tc>
                  <a:txBody>
                    <a:bodyPr/>
                    <a:lstStyle/>
                    <a:p>
                      <a:r>
                        <a:rPr lang="en-US" sz="2100" b="1" dirty="0"/>
                        <a:t>Incubation: </a:t>
                      </a:r>
                      <a:r>
                        <a:rPr lang="en-US" sz="2100" dirty="0"/>
                        <a:t>6-20 weeks</a:t>
                      </a:r>
                    </a:p>
                    <a:p>
                      <a:r>
                        <a:rPr lang="en-US" sz="2100" b="1" dirty="0"/>
                        <a:t>Transmission</a:t>
                      </a:r>
                      <a:r>
                        <a:rPr lang="en-US" sz="2100" dirty="0"/>
                        <a:t>: Infected Blood/Body Fluids i.e., </a:t>
                      </a:r>
                      <a:r>
                        <a:rPr lang="en-US" sz="2100" b="1" dirty="0">
                          <a:solidFill>
                            <a:srgbClr val="C00000"/>
                          </a:solidFill>
                        </a:rPr>
                        <a:t>Contaminated needles, mother to baby (vertical transmission)</a:t>
                      </a:r>
                    </a:p>
                    <a:p>
                      <a:r>
                        <a:rPr lang="en-US" sz="2100" b="1" dirty="0"/>
                        <a:t>Features: </a:t>
                      </a:r>
                      <a:r>
                        <a:rPr lang="en-US" sz="2100" dirty="0"/>
                        <a:t>Fever + Jaundice + Elevated ALT/AST</a:t>
                      </a:r>
                    </a:p>
                    <a:p>
                      <a:pPr marL="0" indent="0">
                        <a:buFont typeface="Arial" panose="020B0604020202020204" pitchFamily="34" charset="0"/>
                        <a:buNone/>
                      </a:pPr>
                      <a:r>
                        <a:rPr lang="en-US" sz="2100" b="1" dirty="0"/>
                        <a:t>Management: acute </a:t>
                      </a:r>
                      <a:r>
                        <a:rPr lang="en-US" sz="2100" b="1" dirty="0">
                          <a:sym typeface="Wingdings" pitchFamily="2" charset="2"/>
                        </a:rPr>
                        <a:t> </a:t>
                      </a:r>
                      <a:r>
                        <a:rPr lang="en-US" sz="2100" b="1" dirty="0">
                          <a:solidFill>
                            <a:srgbClr val="C00000"/>
                          </a:solidFill>
                          <a:sym typeface="Wingdings" pitchFamily="2" charset="2"/>
                        </a:rPr>
                        <a:t>supportive;</a:t>
                      </a:r>
                      <a:r>
                        <a:rPr lang="en-US" sz="2100" b="1" dirty="0">
                          <a:solidFill>
                            <a:srgbClr val="C00000"/>
                          </a:solidFill>
                        </a:rPr>
                        <a:t> </a:t>
                      </a:r>
                      <a:r>
                        <a:rPr lang="en-US" sz="2100" b="1" dirty="0"/>
                        <a:t>chronic </a:t>
                      </a:r>
                      <a:r>
                        <a:rPr lang="en-US" sz="2100" b="1" dirty="0">
                          <a:sym typeface="Wingdings" pitchFamily="2" charset="2"/>
                        </a:rPr>
                        <a:t> </a:t>
                      </a:r>
                      <a:r>
                        <a:rPr lang="en-US" sz="2100" b="1" dirty="0">
                          <a:solidFill>
                            <a:srgbClr val="C00000"/>
                          </a:solidFill>
                        </a:rPr>
                        <a:t>Pegylated interferon-alpha</a:t>
                      </a:r>
                      <a:r>
                        <a:rPr lang="en-US" sz="2100" b="1" dirty="0"/>
                        <a:t>; </a:t>
                      </a:r>
                      <a:r>
                        <a:rPr lang="en-US" sz="2100" b="1" dirty="0">
                          <a:solidFill>
                            <a:srgbClr val="C00000"/>
                          </a:solidFill>
                        </a:rPr>
                        <a:t>vaccination</a:t>
                      </a:r>
                      <a:r>
                        <a:rPr lang="en-US" sz="2100" dirty="0"/>
                        <a:t> (part of routine immunization for children born in the UK)</a:t>
                      </a:r>
                    </a:p>
                    <a:p>
                      <a:pPr marL="0" indent="0">
                        <a:buFont typeface="Arial" panose="020B0604020202020204" pitchFamily="34" charset="0"/>
                        <a:buNone/>
                      </a:pPr>
                      <a:r>
                        <a:rPr lang="en-US" sz="2100" b="1" dirty="0"/>
                        <a:t>Complications: </a:t>
                      </a:r>
                    </a:p>
                    <a:p>
                      <a:pPr marL="0" indent="0">
                        <a:buFont typeface="Arial" panose="020B0604020202020204" pitchFamily="34" charset="0"/>
                        <a:buNone/>
                      </a:pPr>
                      <a:r>
                        <a:rPr lang="en-US" sz="2100" b="1" dirty="0">
                          <a:solidFill>
                            <a:srgbClr val="C00000"/>
                          </a:solidFill>
                        </a:rPr>
                        <a:t>Chronic Hepatitis B </a:t>
                      </a:r>
                      <a:r>
                        <a:rPr lang="en-US" sz="2100" b="0" dirty="0"/>
                        <a:t>(“Ground-Glass Hepatocytes), liver failure</a:t>
                      </a:r>
                    </a:p>
                  </a:txBody>
                  <a:tcPr/>
                </a:tc>
                <a:tc>
                  <a:txBody>
                    <a:bodyPr/>
                    <a:lstStyle/>
                    <a:p>
                      <a:r>
                        <a:rPr lang="en-US" sz="2100" b="1" dirty="0"/>
                        <a:t>I</a:t>
                      </a:r>
                      <a:r>
                        <a:rPr lang="en-US" sz="2100" b="1" dirty="0">
                          <a:latin typeface="+mn-lt"/>
                        </a:rPr>
                        <a:t>ncubation: </a:t>
                      </a:r>
                      <a:r>
                        <a:rPr lang="en-US" sz="2100" dirty="0">
                          <a:latin typeface="+mn-lt"/>
                        </a:rPr>
                        <a:t>6-9 weeks</a:t>
                      </a:r>
                    </a:p>
                    <a:p>
                      <a:r>
                        <a:rPr lang="en-US" sz="2100" b="1" dirty="0">
                          <a:latin typeface="+mn-lt"/>
                        </a:rPr>
                        <a:t>Transmission: </a:t>
                      </a:r>
                      <a:r>
                        <a:rPr lang="en-US" sz="2100" dirty="0">
                          <a:latin typeface="+mn-lt"/>
                        </a:rPr>
                        <a:t>Blood-Blood route i.e</a:t>
                      </a:r>
                      <a:r>
                        <a:rPr lang="en-US" sz="2100" b="1" dirty="0">
                          <a:solidFill>
                            <a:schemeClr val="tx1"/>
                          </a:solidFill>
                          <a:latin typeface="+mn-lt"/>
                        </a:rPr>
                        <a:t>.,</a:t>
                      </a:r>
                      <a:r>
                        <a:rPr lang="en-US" sz="2100" b="1" dirty="0">
                          <a:solidFill>
                            <a:srgbClr val="C00000"/>
                          </a:solidFill>
                          <a:latin typeface="+mn-lt"/>
                        </a:rPr>
                        <a:t> IV drug users</a:t>
                      </a:r>
                    </a:p>
                    <a:p>
                      <a:r>
                        <a:rPr lang="en-US" sz="2100" b="1" dirty="0">
                          <a:latin typeface="+mn-lt"/>
                        </a:rPr>
                        <a:t>Features</a:t>
                      </a:r>
                      <a:r>
                        <a:rPr lang="en-US" sz="2100" dirty="0">
                          <a:latin typeface="+mn-lt"/>
                        </a:rPr>
                        <a:t>: Asymptomatic primarily; can present with transient rise in ALT/AST, fatigue and arthralgia</a:t>
                      </a:r>
                    </a:p>
                    <a:p>
                      <a:r>
                        <a:rPr lang="en-US" sz="2100" b="1" dirty="0">
                          <a:latin typeface="+mn-lt"/>
                        </a:rPr>
                        <a:t>Management: acute </a:t>
                      </a:r>
                      <a:r>
                        <a:rPr lang="en-US" sz="2100" b="1" dirty="0">
                          <a:latin typeface="+mn-lt"/>
                          <a:sym typeface="Wingdings" pitchFamily="2" charset="2"/>
                        </a:rPr>
                        <a:t> </a:t>
                      </a:r>
                      <a:r>
                        <a:rPr lang="en-US" sz="2100" b="0" dirty="0">
                          <a:solidFill>
                            <a:srgbClr val="C00000"/>
                          </a:solidFill>
                          <a:latin typeface="+mn-lt"/>
                          <a:sym typeface="Wingdings" pitchFamily="2" charset="2"/>
                        </a:rPr>
                        <a:t>supportive</a:t>
                      </a:r>
                      <a:r>
                        <a:rPr lang="en-US" sz="2100" b="1" dirty="0">
                          <a:solidFill>
                            <a:srgbClr val="C00000"/>
                          </a:solidFill>
                          <a:latin typeface="+mn-lt"/>
                          <a:sym typeface="Wingdings" pitchFamily="2" charset="2"/>
                        </a:rPr>
                        <a:t>; </a:t>
                      </a:r>
                      <a:r>
                        <a:rPr lang="en-US" sz="2100" b="1" dirty="0">
                          <a:latin typeface="+mn-lt"/>
                          <a:sym typeface="Wingdings" pitchFamily="2" charset="2"/>
                        </a:rPr>
                        <a:t>chronic  </a:t>
                      </a:r>
                      <a:r>
                        <a:rPr lang="en-US" sz="2100" b="1" dirty="0">
                          <a:solidFill>
                            <a:srgbClr val="C00000"/>
                          </a:solidFill>
                          <a:latin typeface="+mn-lt"/>
                        </a:rPr>
                        <a:t>DAA</a:t>
                      </a:r>
                      <a:r>
                        <a:rPr lang="en-US" sz="2100" b="0" dirty="0">
                          <a:solidFill>
                            <a:srgbClr val="C00000"/>
                          </a:solidFill>
                          <a:latin typeface="+mn-lt"/>
                        </a:rPr>
                        <a:t> (directly acting antivirals) </a:t>
                      </a:r>
                      <a:r>
                        <a:rPr lang="en-US" sz="2100" b="0" dirty="0">
                          <a:solidFill>
                            <a:schemeClr val="tx1"/>
                          </a:solidFill>
                          <a:latin typeface="+mn-lt"/>
                          <a:sym typeface="Wingdings" pitchFamily="2" charset="2"/>
                        </a:rPr>
                        <a:t>e.g., </a:t>
                      </a:r>
                      <a:r>
                        <a:rPr lang="en-GB" sz="2100" kern="0" dirty="0">
                          <a:solidFill>
                            <a:schemeClr val="tx1"/>
                          </a:solidFill>
                          <a:latin typeface="+mn-lt"/>
                        </a:rPr>
                        <a:t>Sofosbuvir/Daclatasvir</a:t>
                      </a:r>
                      <a:r>
                        <a:rPr lang="en-GB" sz="2100" kern="0" dirty="0">
                          <a:solidFill>
                            <a:srgbClr val="C00000"/>
                          </a:solidFill>
                          <a:latin typeface="+mn-lt"/>
                        </a:rPr>
                        <a:t> </a:t>
                      </a:r>
                      <a:r>
                        <a:rPr lang="en-GB" sz="2100" b="1" kern="0" dirty="0">
                          <a:solidFill>
                            <a:srgbClr val="C00000"/>
                          </a:solidFill>
                          <a:latin typeface="+mn-lt"/>
                        </a:rPr>
                        <a:t>+/- ribavirin</a:t>
                      </a:r>
                    </a:p>
                    <a:p>
                      <a:r>
                        <a:rPr lang="en-GB" sz="2100" b="1" kern="0" dirty="0">
                          <a:solidFill>
                            <a:srgbClr val="040404"/>
                          </a:solidFill>
                          <a:latin typeface="+mn-lt"/>
                        </a:rPr>
                        <a:t>Complications: </a:t>
                      </a:r>
                      <a:r>
                        <a:rPr lang="en-GB" sz="2100" b="1" kern="0" dirty="0">
                          <a:solidFill>
                            <a:srgbClr val="C00000"/>
                          </a:solidFill>
                          <a:latin typeface="+mn-lt"/>
                        </a:rPr>
                        <a:t>Chronic Hepatitis C, Hepatocellular Carcinoma</a:t>
                      </a:r>
                    </a:p>
                  </a:txBody>
                  <a:tcPr/>
                </a:tc>
                <a:extLst>
                  <a:ext uri="{0D108BD9-81ED-4DB2-BD59-A6C34878D82A}">
                    <a16:rowId xmlns:a16="http://schemas.microsoft.com/office/drawing/2014/main" val="994080369"/>
                  </a:ext>
                </a:extLst>
              </a:tr>
            </a:tbl>
          </a:graphicData>
        </a:graphic>
      </p:graphicFrame>
      <p:grpSp>
        <p:nvGrpSpPr>
          <p:cNvPr id="6" name="Group 5">
            <a:extLst>
              <a:ext uri="{FF2B5EF4-FFF2-40B4-BE49-F238E27FC236}">
                <a16:creationId xmlns:a16="http://schemas.microsoft.com/office/drawing/2014/main" id="{253AA7A3-661F-A76B-EF33-95A2AD97E008}"/>
              </a:ext>
            </a:extLst>
          </p:cNvPr>
          <p:cNvGrpSpPr/>
          <p:nvPr/>
        </p:nvGrpSpPr>
        <p:grpSpPr>
          <a:xfrm>
            <a:off x="7560419" y="145885"/>
            <a:ext cx="956459" cy="918008"/>
            <a:chOff x="3187791" y="3229019"/>
            <a:chExt cx="1294923" cy="1294923"/>
          </a:xfrm>
        </p:grpSpPr>
        <p:grpSp>
          <p:nvGrpSpPr>
            <p:cNvPr id="7" name="Group 7">
              <a:extLst>
                <a:ext uri="{FF2B5EF4-FFF2-40B4-BE49-F238E27FC236}">
                  <a16:creationId xmlns:a16="http://schemas.microsoft.com/office/drawing/2014/main" id="{C81CE538-DAA9-E505-E53A-6D90162AD465}"/>
                </a:ext>
              </a:extLst>
            </p:cNvPr>
            <p:cNvGrpSpPr/>
            <p:nvPr/>
          </p:nvGrpSpPr>
          <p:grpSpPr>
            <a:xfrm>
              <a:off x="3187791" y="3229019"/>
              <a:ext cx="1294923" cy="1294923"/>
              <a:chOff x="0" y="0"/>
              <a:chExt cx="6350000" cy="6350000"/>
            </a:xfrm>
          </p:grpSpPr>
          <p:sp>
            <p:nvSpPr>
              <p:cNvPr id="9" name="Freeform 8">
                <a:extLst>
                  <a:ext uri="{FF2B5EF4-FFF2-40B4-BE49-F238E27FC236}">
                    <a16:creationId xmlns:a16="http://schemas.microsoft.com/office/drawing/2014/main" id="{4AC14092-D0BD-AEEB-74B2-DBA8D7A6AD0F}"/>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D9D9"/>
              </a:solidFill>
            </p:spPr>
          </p:sp>
        </p:grpSp>
        <p:pic>
          <p:nvPicPr>
            <p:cNvPr id="8" name="Graphic 7" descr="List with solid fill">
              <a:extLst>
                <a:ext uri="{FF2B5EF4-FFF2-40B4-BE49-F238E27FC236}">
                  <a16:creationId xmlns:a16="http://schemas.microsoft.com/office/drawing/2014/main" id="{1D93D289-238D-A02C-ACDB-C42AB7CFC1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21185" y="3441353"/>
              <a:ext cx="828133" cy="828133"/>
            </a:xfrm>
            <a:prstGeom prst="rect">
              <a:avLst/>
            </a:prstGeom>
          </p:spPr>
        </p:pic>
      </p:grpSp>
      <p:grpSp>
        <p:nvGrpSpPr>
          <p:cNvPr id="10" name="Group 9">
            <a:extLst>
              <a:ext uri="{FF2B5EF4-FFF2-40B4-BE49-F238E27FC236}">
                <a16:creationId xmlns:a16="http://schemas.microsoft.com/office/drawing/2014/main" id="{559F6E9C-A810-F4DF-F95C-B417927F945A}"/>
              </a:ext>
            </a:extLst>
          </p:cNvPr>
          <p:cNvGrpSpPr/>
          <p:nvPr/>
        </p:nvGrpSpPr>
        <p:grpSpPr>
          <a:xfrm>
            <a:off x="6435040" y="141481"/>
            <a:ext cx="1042783" cy="947481"/>
            <a:chOff x="908003" y="3229019"/>
            <a:chExt cx="1294923" cy="1294923"/>
          </a:xfrm>
        </p:grpSpPr>
        <p:grpSp>
          <p:nvGrpSpPr>
            <p:cNvPr id="11" name="Group 9">
              <a:extLst>
                <a:ext uri="{FF2B5EF4-FFF2-40B4-BE49-F238E27FC236}">
                  <a16:creationId xmlns:a16="http://schemas.microsoft.com/office/drawing/2014/main" id="{1A522A6C-0F88-22C7-FB9C-F816ADD48417}"/>
                </a:ext>
              </a:extLst>
            </p:cNvPr>
            <p:cNvGrpSpPr/>
            <p:nvPr/>
          </p:nvGrpSpPr>
          <p:grpSpPr>
            <a:xfrm>
              <a:off x="908003" y="3229019"/>
              <a:ext cx="1294923" cy="1294923"/>
              <a:chOff x="0" y="0"/>
              <a:chExt cx="6350000" cy="6350000"/>
            </a:xfrm>
          </p:grpSpPr>
          <p:sp>
            <p:nvSpPr>
              <p:cNvPr id="13" name="Freeform 10">
                <a:extLst>
                  <a:ext uri="{FF2B5EF4-FFF2-40B4-BE49-F238E27FC236}">
                    <a16:creationId xmlns:a16="http://schemas.microsoft.com/office/drawing/2014/main" id="{29ACCD61-02F3-2501-B8E0-9166CEB18DAF}"/>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D9D9"/>
              </a:solidFill>
            </p:spPr>
          </p:sp>
        </p:grpSp>
        <p:pic>
          <p:nvPicPr>
            <p:cNvPr id="12" name="Graphic 11" descr="Open book with solid fill">
              <a:extLst>
                <a:ext uri="{FF2B5EF4-FFF2-40B4-BE49-F238E27FC236}">
                  <a16:creationId xmlns:a16="http://schemas.microsoft.com/office/drawing/2014/main" id="{27253B93-48F0-D74A-C134-6AC468AEB3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1786" y="3408681"/>
              <a:ext cx="907355" cy="907355"/>
            </a:xfrm>
            <a:prstGeom prst="rect">
              <a:avLst/>
            </a:prstGeom>
          </p:spPr>
        </p:pic>
      </p:grpSp>
      <p:grpSp>
        <p:nvGrpSpPr>
          <p:cNvPr id="14" name="Group 13">
            <a:extLst>
              <a:ext uri="{FF2B5EF4-FFF2-40B4-BE49-F238E27FC236}">
                <a16:creationId xmlns:a16="http://schemas.microsoft.com/office/drawing/2014/main" id="{C5F81EA3-1BD6-D721-6A19-AE05791021A4}"/>
              </a:ext>
            </a:extLst>
          </p:cNvPr>
          <p:cNvGrpSpPr/>
          <p:nvPr/>
        </p:nvGrpSpPr>
        <p:grpSpPr>
          <a:xfrm>
            <a:off x="8566630" y="176882"/>
            <a:ext cx="991632" cy="912080"/>
            <a:chOff x="5467579" y="3229019"/>
            <a:chExt cx="1294923" cy="1294923"/>
          </a:xfrm>
        </p:grpSpPr>
        <p:grpSp>
          <p:nvGrpSpPr>
            <p:cNvPr id="15" name="Group 11">
              <a:extLst>
                <a:ext uri="{FF2B5EF4-FFF2-40B4-BE49-F238E27FC236}">
                  <a16:creationId xmlns:a16="http://schemas.microsoft.com/office/drawing/2014/main" id="{A6B9EA27-342B-AB4A-9B26-2E83715B16BD}"/>
                </a:ext>
              </a:extLst>
            </p:cNvPr>
            <p:cNvGrpSpPr/>
            <p:nvPr/>
          </p:nvGrpSpPr>
          <p:grpSpPr>
            <a:xfrm>
              <a:off x="5467579" y="3229019"/>
              <a:ext cx="1294923" cy="1294923"/>
              <a:chOff x="0" y="0"/>
              <a:chExt cx="6350000" cy="6350000"/>
            </a:xfrm>
          </p:grpSpPr>
          <p:sp>
            <p:nvSpPr>
              <p:cNvPr id="17" name="Freeform 12">
                <a:extLst>
                  <a:ext uri="{FF2B5EF4-FFF2-40B4-BE49-F238E27FC236}">
                    <a16:creationId xmlns:a16="http://schemas.microsoft.com/office/drawing/2014/main" id="{5D509582-B69B-4BF5-499D-1AD7585FA86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D9D9"/>
              </a:solidFill>
            </p:spPr>
          </p:sp>
        </p:grpSp>
        <p:pic>
          <p:nvPicPr>
            <p:cNvPr id="16" name="Graphic 15" descr="Stethoscope with solid fill">
              <a:extLst>
                <a:ext uri="{FF2B5EF4-FFF2-40B4-BE49-F238E27FC236}">
                  <a16:creationId xmlns:a16="http://schemas.microsoft.com/office/drawing/2014/main" id="{BCADB865-4D77-D90E-BF3B-CC8BB3F4D27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22202" y="3397541"/>
              <a:ext cx="985676" cy="985676"/>
            </a:xfrm>
            <a:prstGeom prst="rect">
              <a:avLst/>
            </a:prstGeom>
          </p:spPr>
        </p:pic>
      </p:grpSp>
      <p:grpSp>
        <p:nvGrpSpPr>
          <p:cNvPr id="18" name="Group 17">
            <a:extLst>
              <a:ext uri="{FF2B5EF4-FFF2-40B4-BE49-F238E27FC236}">
                <a16:creationId xmlns:a16="http://schemas.microsoft.com/office/drawing/2014/main" id="{EF6F9AF7-329D-2ED0-EA2F-626FDACF0E47}"/>
              </a:ext>
            </a:extLst>
          </p:cNvPr>
          <p:cNvGrpSpPr/>
          <p:nvPr/>
        </p:nvGrpSpPr>
        <p:grpSpPr>
          <a:xfrm>
            <a:off x="5420757" y="137437"/>
            <a:ext cx="962511" cy="926456"/>
            <a:chOff x="9989074" y="3229019"/>
            <a:chExt cx="1294923" cy="1294923"/>
          </a:xfrm>
        </p:grpSpPr>
        <p:grpSp>
          <p:nvGrpSpPr>
            <p:cNvPr id="19" name="Group 15">
              <a:extLst>
                <a:ext uri="{FF2B5EF4-FFF2-40B4-BE49-F238E27FC236}">
                  <a16:creationId xmlns:a16="http://schemas.microsoft.com/office/drawing/2014/main" id="{0C6EB9D9-8284-D56F-A021-290724B69460}"/>
                </a:ext>
              </a:extLst>
            </p:cNvPr>
            <p:cNvGrpSpPr/>
            <p:nvPr/>
          </p:nvGrpSpPr>
          <p:grpSpPr>
            <a:xfrm>
              <a:off x="9989074" y="3229019"/>
              <a:ext cx="1294923" cy="1294923"/>
              <a:chOff x="0" y="0"/>
              <a:chExt cx="6350000" cy="6350000"/>
            </a:xfrm>
          </p:grpSpPr>
          <p:sp>
            <p:nvSpPr>
              <p:cNvPr id="21" name="Freeform 16">
                <a:extLst>
                  <a:ext uri="{FF2B5EF4-FFF2-40B4-BE49-F238E27FC236}">
                    <a16:creationId xmlns:a16="http://schemas.microsoft.com/office/drawing/2014/main" id="{4FBB8660-C58A-D6A6-6B20-395E6A0BFE4B}"/>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D9D9"/>
              </a:solidFill>
            </p:spPr>
          </p:sp>
        </p:grpSp>
        <p:pic>
          <p:nvPicPr>
            <p:cNvPr id="20" name="Graphic 19" descr="Medicine with solid fill">
              <a:extLst>
                <a:ext uri="{FF2B5EF4-FFF2-40B4-BE49-F238E27FC236}">
                  <a16:creationId xmlns:a16="http://schemas.microsoft.com/office/drawing/2014/main" id="{B63F652E-D42E-1B34-8528-0E5679E6EC0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26781" y="3452603"/>
              <a:ext cx="863433" cy="863433"/>
            </a:xfrm>
            <a:prstGeom prst="rect">
              <a:avLst/>
            </a:prstGeom>
          </p:spPr>
        </p:pic>
      </p:grpSp>
    </p:spTree>
    <p:extLst>
      <p:ext uri="{BB962C8B-B14F-4D97-AF65-F5344CB8AC3E}">
        <p14:creationId xmlns:p14="http://schemas.microsoft.com/office/powerpoint/2010/main" val="26179043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41481"/>
            <a:ext cx="9558262" cy="947481"/>
          </a:xfrm>
          <a:prstGeom prst="rect">
            <a:avLst/>
          </a:prstGeom>
          <a:solidFill>
            <a:srgbClr val="A52129"/>
          </a:solidFill>
        </p:spPr>
      </p:sp>
      <p:sp>
        <p:nvSpPr>
          <p:cNvPr id="3" name="TextBox 3"/>
          <p:cNvSpPr txBox="1"/>
          <p:nvPr/>
        </p:nvSpPr>
        <p:spPr>
          <a:xfrm>
            <a:off x="294279" y="180198"/>
            <a:ext cx="8565883" cy="827214"/>
          </a:xfrm>
          <a:prstGeom prst="rect">
            <a:avLst/>
          </a:prstGeom>
        </p:spPr>
        <p:txBody>
          <a:bodyPr lIns="0" tIns="0" rIns="0" bIns="0" rtlCol="0" anchor="t">
            <a:spAutoFit/>
          </a:bodyPr>
          <a:lstStyle/>
          <a:p>
            <a:pPr defTabSz="609630">
              <a:lnSpc>
                <a:spcPts val="6666"/>
              </a:lnSpc>
            </a:pPr>
            <a:r>
              <a:rPr lang="en-US" sz="4800" spc="199" dirty="0">
                <a:solidFill>
                  <a:srgbClr val="FFFFFF"/>
                </a:solidFill>
              </a:rPr>
              <a:t>Hepatitis  </a:t>
            </a:r>
          </a:p>
        </p:txBody>
      </p:sp>
      <p:pic>
        <p:nvPicPr>
          <p:cNvPr id="16386" name="Picture 2" descr="Hepatitis B serology | Medical knowledge, Nurse practitioner school,  Medicine student">
            <a:extLst>
              <a:ext uri="{FF2B5EF4-FFF2-40B4-BE49-F238E27FC236}">
                <a16:creationId xmlns:a16="http://schemas.microsoft.com/office/drawing/2014/main" id="{5AE6F391-6F4A-5A96-8C76-BF2D8AE781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501" t="16443" r="3889" b="5556"/>
          <a:stretch/>
        </p:blipFill>
        <p:spPr bwMode="auto">
          <a:xfrm>
            <a:off x="304800" y="1276140"/>
            <a:ext cx="7645400" cy="534932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6295DA6-9CCC-AB1B-9539-F79F6171F339}"/>
              </a:ext>
            </a:extLst>
          </p:cNvPr>
          <p:cNvSpPr txBox="1"/>
          <p:nvPr/>
        </p:nvSpPr>
        <p:spPr>
          <a:xfrm>
            <a:off x="8178800" y="1276140"/>
            <a:ext cx="3708400" cy="5509200"/>
          </a:xfrm>
          <a:prstGeom prst="rect">
            <a:avLst/>
          </a:prstGeom>
          <a:noFill/>
        </p:spPr>
        <p:txBody>
          <a:bodyPr wrap="square" rtlCol="0">
            <a:spAutoFit/>
          </a:bodyPr>
          <a:lstStyle/>
          <a:p>
            <a:r>
              <a:rPr lang="en-US" sz="2200" b="1" dirty="0"/>
              <a:t>TOP SEROLOGY TIPS:</a:t>
            </a:r>
          </a:p>
          <a:p>
            <a:pPr marL="285750" indent="-285750">
              <a:buFont typeface="Arial" panose="020B0604020202020204" pitchFamily="34" charset="0"/>
              <a:buChar char="•"/>
            </a:pPr>
            <a:r>
              <a:rPr lang="en-US" sz="2200" b="1" dirty="0">
                <a:solidFill>
                  <a:srgbClr val="C00000"/>
                </a:solidFill>
              </a:rPr>
              <a:t>HbSAg:</a:t>
            </a:r>
          </a:p>
          <a:p>
            <a:pPr marL="742950" lvl="1" indent="-285750">
              <a:buFont typeface="Arial" panose="020B0604020202020204" pitchFamily="34" charset="0"/>
              <a:buChar char="•"/>
            </a:pPr>
            <a:r>
              <a:rPr lang="en-US" sz="2200" dirty="0">
                <a:solidFill>
                  <a:srgbClr val="C00000"/>
                </a:solidFill>
              </a:rPr>
              <a:t>1-6months= ACUTE</a:t>
            </a:r>
          </a:p>
          <a:p>
            <a:pPr marL="742950" lvl="1" indent="-285750">
              <a:buFont typeface="Arial" panose="020B0604020202020204" pitchFamily="34" charset="0"/>
              <a:buChar char="•"/>
            </a:pPr>
            <a:r>
              <a:rPr lang="en-US" sz="2200" dirty="0">
                <a:solidFill>
                  <a:srgbClr val="C00000"/>
                </a:solidFill>
              </a:rPr>
              <a:t>&gt;6 months = CHRONIC</a:t>
            </a:r>
          </a:p>
          <a:p>
            <a:pPr marL="285750" indent="-285750">
              <a:buFont typeface="Arial" panose="020B0604020202020204" pitchFamily="34" charset="0"/>
              <a:buChar char="•"/>
            </a:pPr>
            <a:r>
              <a:rPr lang="en-US" sz="2200" b="1" dirty="0">
                <a:solidFill>
                  <a:srgbClr val="C00000"/>
                </a:solidFill>
              </a:rPr>
              <a:t>Anti HBs </a:t>
            </a:r>
            <a:r>
              <a:rPr lang="en-US" sz="2200" dirty="0">
                <a:solidFill>
                  <a:srgbClr val="C00000"/>
                </a:solidFill>
              </a:rPr>
              <a:t>= immunity </a:t>
            </a:r>
          </a:p>
          <a:p>
            <a:pPr marL="285750" indent="-285750">
              <a:buFont typeface="Arial" panose="020B0604020202020204" pitchFamily="34" charset="0"/>
              <a:buChar char="•"/>
            </a:pPr>
            <a:r>
              <a:rPr lang="en-US" sz="2200" b="1" dirty="0">
                <a:solidFill>
                  <a:srgbClr val="C00000"/>
                </a:solidFill>
              </a:rPr>
              <a:t>Anti-HBc </a:t>
            </a:r>
            <a:r>
              <a:rPr lang="en-US" sz="2200" dirty="0">
                <a:solidFill>
                  <a:srgbClr val="C00000"/>
                </a:solidFill>
              </a:rPr>
              <a:t>= previous/current infection </a:t>
            </a:r>
          </a:p>
          <a:p>
            <a:endParaRPr lang="en-US" sz="2200" dirty="0"/>
          </a:p>
          <a:p>
            <a:r>
              <a:rPr lang="en-US" sz="2200" dirty="0"/>
              <a:t>Therefore: </a:t>
            </a:r>
          </a:p>
          <a:p>
            <a:pPr marL="285750" indent="-285750">
              <a:buFont typeface="Arial" panose="020B0604020202020204" pitchFamily="34" charset="0"/>
              <a:buChar char="•"/>
            </a:pPr>
            <a:r>
              <a:rPr lang="en-US" sz="2200" b="1" dirty="0"/>
              <a:t>Vaccinated: </a:t>
            </a:r>
            <a:r>
              <a:rPr lang="en-US" sz="2200" dirty="0"/>
              <a:t>ONLY anti-HBs +ve</a:t>
            </a:r>
          </a:p>
          <a:p>
            <a:pPr marL="285750" indent="-285750">
              <a:buFont typeface="Arial" panose="020B0604020202020204" pitchFamily="34" charset="0"/>
              <a:buChar char="•"/>
            </a:pPr>
            <a:r>
              <a:rPr lang="en-US" sz="2200" b="1" dirty="0"/>
              <a:t>Previous hep B, not a carrier</a:t>
            </a:r>
            <a:r>
              <a:rPr lang="en-US" sz="2200" dirty="0"/>
              <a:t>: anti-HBc and anti HBs +ve  </a:t>
            </a:r>
          </a:p>
          <a:p>
            <a:pPr marL="285750" indent="-285750">
              <a:buFont typeface="Arial" panose="020B0604020202020204" pitchFamily="34" charset="0"/>
              <a:buChar char="•"/>
            </a:pPr>
            <a:r>
              <a:rPr lang="en-US" sz="2200" b="1" dirty="0"/>
              <a:t>Previous hep B + carrier</a:t>
            </a:r>
            <a:r>
              <a:rPr lang="en-US" sz="2200" dirty="0"/>
              <a:t>: anti-HBc + HBsAg +Ve</a:t>
            </a:r>
          </a:p>
        </p:txBody>
      </p:sp>
      <p:grpSp>
        <p:nvGrpSpPr>
          <p:cNvPr id="9" name="Group 8">
            <a:extLst>
              <a:ext uri="{FF2B5EF4-FFF2-40B4-BE49-F238E27FC236}">
                <a16:creationId xmlns:a16="http://schemas.microsoft.com/office/drawing/2014/main" id="{920D2807-19C6-2370-1CD9-3D8F93CB9BF9}"/>
              </a:ext>
            </a:extLst>
          </p:cNvPr>
          <p:cNvGrpSpPr/>
          <p:nvPr/>
        </p:nvGrpSpPr>
        <p:grpSpPr>
          <a:xfrm>
            <a:off x="8523111" y="230999"/>
            <a:ext cx="907540" cy="870046"/>
            <a:chOff x="7828249" y="3229019"/>
            <a:chExt cx="1294923" cy="1294923"/>
          </a:xfrm>
        </p:grpSpPr>
        <p:grpSp>
          <p:nvGrpSpPr>
            <p:cNvPr id="10" name="Group 9">
              <a:extLst>
                <a:ext uri="{FF2B5EF4-FFF2-40B4-BE49-F238E27FC236}">
                  <a16:creationId xmlns:a16="http://schemas.microsoft.com/office/drawing/2014/main" id="{D03D951F-E347-4557-6C73-284EB3D5ACCF}"/>
                </a:ext>
              </a:extLst>
            </p:cNvPr>
            <p:cNvGrpSpPr/>
            <p:nvPr/>
          </p:nvGrpSpPr>
          <p:grpSpPr>
            <a:xfrm>
              <a:off x="7828249" y="3229019"/>
              <a:ext cx="1294923" cy="1294923"/>
              <a:chOff x="0" y="0"/>
              <a:chExt cx="6350000" cy="6350000"/>
            </a:xfrm>
          </p:grpSpPr>
          <p:sp>
            <p:nvSpPr>
              <p:cNvPr id="12" name="Freeform 14">
                <a:extLst>
                  <a:ext uri="{FF2B5EF4-FFF2-40B4-BE49-F238E27FC236}">
                    <a16:creationId xmlns:a16="http://schemas.microsoft.com/office/drawing/2014/main" id="{B38DB2A9-FE26-7F2D-032E-E3257CC47EC4}"/>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D9D9"/>
              </a:solidFill>
            </p:spPr>
          </p:sp>
        </p:grpSp>
        <p:pic>
          <p:nvPicPr>
            <p:cNvPr id="11" name="Graphic 10" descr="Test tubes with solid fill">
              <a:extLst>
                <a:ext uri="{FF2B5EF4-FFF2-40B4-BE49-F238E27FC236}">
                  <a16:creationId xmlns:a16="http://schemas.microsoft.com/office/drawing/2014/main" id="{BC3CB2E3-C76A-AD6B-A6CB-BF8F77D3E02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26400" y="3397541"/>
              <a:ext cx="921813" cy="921813"/>
            </a:xfrm>
            <a:prstGeom prst="rect">
              <a:avLst/>
            </a:prstGeom>
          </p:spPr>
        </p:pic>
      </p:grpSp>
    </p:spTree>
    <p:extLst>
      <p:ext uri="{BB962C8B-B14F-4D97-AF65-F5344CB8AC3E}">
        <p14:creationId xmlns:p14="http://schemas.microsoft.com/office/powerpoint/2010/main" val="196419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ppt_x"/>
                                          </p:val>
                                        </p:tav>
                                        <p:tav tm="100000">
                                          <p:val>
                                            <p:strVal val="#ppt_x"/>
                                          </p:val>
                                        </p:tav>
                                      </p:tavLst>
                                    </p:anim>
                                    <p:anim calcmode="lin" valueType="num">
                                      <p:cBhvr additive="base">
                                        <p:cTn id="8"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dissolve">
                                      <p:cBhvr>
                                        <p:cTn id="13" dur="500"/>
                                        <p:tgtEl>
                                          <p:spTgt spid="7">
                                            <p:txEl>
                                              <p:pRg st="0" end="0"/>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dissolve">
                                      <p:cBhvr>
                                        <p:cTn id="16" dur="500"/>
                                        <p:tgtEl>
                                          <p:spTgt spid="7">
                                            <p:txEl>
                                              <p:pRg st="1" end="1"/>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dissolve">
                                      <p:cBhvr>
                                        <p:cTn id="19" dur="500"/>
                                        <p:tgtEl>
                                          <p:spTgt spid="7">
                                            <p:txEl>
                                              <p:pRg st="2" end="2"/>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dissolve">
                                      <p:cBhvr>
                                        <p:cTn id="22" dur="500"/>
                                        <p:tgtEl>
                                          <p:spTgt spid="7">
                                            <p:txEl>
                                              <p:pRg st="3" end="3"/>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dissolve">
                                      <p:cBhvr>
                                        <p:cTn id="25" dur="500"/>
                                        <p:tgtEl>
                                          <p:spTgt spid="7">
                                            <p:txEl>
                                              <p:pRg st="4" end="4"/>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dissolve">
                                      <p:cBhvr>
                                        <p:cTn id="28" dur="500"/>
                                        <p:tgtEl>
                                          <p:spTgt spid="7">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animEffect transition="in" filter="dissolve">
                                      <p:cBhvr>
                                        <p:cTn id="33" dur="500"/>
                                        <p:tgtEl>
                                          <p:spTgt spid="7">
                                            <p:txEl>
                                              <p:pRg st="7" end="7"/>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7">
                                            <p:txEl>
                                              <p:pRg st="8" end="8"/>
                                            </p:txEl>
                                          </p:spTgt>
                                        </p:tgtEl>
                                        <p:attrNameLst>
                                          <p:attrName>style.visibility</p:attrName>
                                        </p:attrNameLst>
                                      </p:cBhvr>
                                      <p:to>
                                        <p:strVal val="visible"/>
                                      </p:to>
                                    </p:set>
                                    <p:animEffect transition="in" filter="dissolve">
                                      <p:cBhvr>
                                        <p:cTn id="36" dur="500"/>
                                        <p:tgtEl>
                                          <p:spTgt spid="7">
                                            <p:txEl>
                                              <p:pRg st="8" end="8"/>
                                            </p:txEl>
                                          </p:spTgt>
                                        </p:tgtEl>
                                      </p:cBhvr>
                                    </p:animEffect>
                                  </p:childTnLst>
                                </p:cTn>
                              </p:par>
                              <p:par>
                                <p:cTn id="37" presetID="9" presetClass="entr" presetSubtype="0" fill="hold" nodeType="withEffect">
                                  <p:stCondLst>
                                    <p:cond delay="0"/>
                                  </p:stCondLst>
                                  <p:childTnLst>
                                    <p:set>
                                      <p:cBhvr>
                                        <p:cTn id="38" dur="1" fill="hold">
                                          <p:stCondLst>
                                            <p:cond delay="0"/>
                                          </p:stCondLst>
                                        </p:cTn>
                                        <p:tgtEl>
                                          <p:spTgt spid="7">
                                            <p:txEl>
                                              <p:pRg st="9" end="9"/>
                                            </p:txEl>
                                          </p:spTgt>
                                        </p:tgtEl>
                                        <p:attrNameLst>
                                          <p:attrName>style.visibility</p:attrName>
                                        </p:attrNameLst>
                                      </p:cBhvr>
                                      <p:to>
                                        <p:strVal val="visible"/>
                                      </p:to>
                                    </p:set>
                                    <p:animEffect transition="in" filter="dissolve">
                                      <p:cBhvr>
                                        <p:cTn id="39" dur="500"/>
                                        <p:tgtEl>
                                          <p:spTgt spid="7">
                                            <p:txEl>
                                              <p:pRg st="9" end="9"/>
                                            </p:txEl>
                                          </p:spTgt>
                                        </p:tgtEl>
                                      </p:cBhvr>
                                    </p:animEffect>
                                  </p:childTnLst>
                                </p:cTn>
                              </p:par>
                              <p:par>
                                <p:cTn id="40" presetID="9" presetClass="entr" presetSubtype="0" fill="hold" nodeType="withEffect">
                                  <p:stCondLst>
                                    <p:cond delay="0"/>
                                  </p:stCondLst>
                                  <p:childTnLst>
                                    <p:set>
                                      <p:cBhvr>
                                        <p:cTn id="41" dur="1" fill="hold">
                                          <p:stCondLst>
                                            <p:cond delay="0"/>
                                          </p:stCondLst>
                                        </p:cTn>
                                        <p:tgtEl>
                                          <p:spTgt spid="7">
                                            <p:txEl>
                                              <p:pRg st="10" end="10"/>
                                            </p:txEl>
                                          </p:spTgt>
                                        </p:tgtEl>
                                        <p:attrNameLst>
                                          <p:attrName>style.visibility</p:attrName>
                                        </p:attrNameLst>
                                      </p:cBhvr>
                                      <p:to>
                                        <p:strVal val="visible"/>
                                      </p:to>
                                    </p:set>
                                    <p:animEffect transition="in" filter="dissolve">
                                      <p:cBhvr>
                                        <p:cTn id="42"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41481"/>
            <a:ext cx="9558262" cy="947481"/>
          </a:xfrm>
          <a:prstGeom prst="rect">
            <a:avLst/>
          </a:prstGeom>
          <a:solidFill>
            <a:srgbClr val="A52129"/>
          </a:solidFill>
        </p:spPr>
      </p:sp>
      <p:sp>
        <p:nvSpPr>
          <p:cNvPr id="3" name="TextBox 3"/>
          <p:cNvSpPr txBox="1"/>
          <p:nvPr/>
        </p:nvSpPr>
        <p:spPr>
          <a:xfrm>
            <a:off x="294279" y="180198"/>
            <a:ext cx="8565883" cy="827214"/>
          </a:xfrm>
          <a:prstGeom prst="rect">
            <a:avLst/>
          </a:prstGeom>
        </p:spPr>
        <p:txBody>
          <a:bodyPr lIns="0" tIns="0" rIns="0" bIns="0" rtlCol="0" anchor="t">
            <a:spAutoFit/>
          </a:bodyPr>
          <a:lstStyle/>
          <a:p>
            <a:pPr defTabSz="609630">
              <a:lnSpc>
                <a:spcPts val="6666"/>
              </a:lnSpc>
            </a:pPr>
            <a:r>
              <a:rPr lang="en-US" sz="4800" spc="199" dirty="0">
                <a:solidFill>
                  <a:srgbClr val="FFFFFF"/>
                </a:solidFill>
              </a:rPr>
              <a:t>Malaria</a:t>
            </a:r>
          </a:p>
        </p:txBody>
      </p:sp>
      <p:sp>
        <p:nvSpPr>
          <p:cNvPr id="4" name="TextBox 3">
            <a:extLst>
              <a:ext uri="{FF2B5EF4-FFF2-40B4-BE49-F238E27FC236}">
                <a16:creationId xmlns:a16="http://schemas.microsoft.com/office/drawing/2014/main" id="{C9221053-C34F-1DA6-7864-BF98DCE1D7F4}"/>
              </a:ext>
            </a:extLst>
          </p:cNvPr>
          <p:cNvSpPr txBox="1"/>
          <p:nvPr/>
        </p:nvSpPr>
        <p:spPr>
          <a:xfrm>
            <a:off x="198646" y="1316166"/>
            <a:ext cx="7122521" cy="6001643"/>
          </a:xfrm>
          <a:prstGeom prst="rect">
            <a:avLst/>
          </a:prstGeom>
          <a:noFill/>
        </p:spPr>
        <p:txBody>
          <a:bodyPr wrap="square" rtlCol="0">
            <a:spAutoFit/>
          </a:bodyPr>
          <a:lstStyle/>
          <a:p>
            <a:r>
              <a:rPr lang="en-US" sz="2400" b="1" dirty="0"/>
              <a:t>Definition: </a:t>
            </a:r>
            <a:r>
              <a:rPr lang="en-US" sz="2400" dirty="0"/>
              <a:t>Infection of the RBCs by </a:t>
            </a:r>
            <a:r>
              <a:rPr lang="en-US" sz="2400" b="1" dirty="0">
                <a:solidFill>
                  <a:srgbClr val="C00000"/>
                </a:solidFill>
              </a:rPr>
              <a:t>plasmodium</a:t>
            </a:r>
            <a:r>
              <a:rPr lang="en-US" sz="2400" dirty="0"/>
              <a:t> parasites; spread by </a:t>
            </a:r>
            <a:r>
              <a:rPr lang="en-US" sz="2400" b="1" dirty="0">
                <a:solidFill>
                  <a:srgbClr val="C00000"/>
                </a:solidFill>
              </a:rPr>
              <a:t>female Anopheles mosquito</a:t>
            </a:r>
          </a:p>
          <a:p>
            <a:endParaRPr lang="en-US" sz="2400" b="1" dirty="0"/>
          </a:p>
          <a:p>
            <a:r>
              <a:rPr lang="en-US" sz="2400" b="1" dirty="0"/>
              <a:t>Epidemiology: </a:t>
            </a:r>
            <a:r>
              <a:rPr lang="en-US" sz="2400" b="1" dirty="0">
                <a:solidFill>
                  <a:srgbClr val="C00000"/>
                </a:solidFill>
              </a:rPr>
              <a:t>Endemic in tropics</a:t>
            </a:r>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p:txBody>
      </p:sp>
      <p:pic>
        <p:nvPicPr>
          <p:cNvPr id="9220" name="Picture 4" descr="The changing epidemiology of malaria elimination: new strategies for new  challenges - The Lancet">
            <a:extLst>
              <a:ext uri="{FF2B5EF4-FFF2-40B4-BE49-F238E27FC236}">
                <a16:creationId xmlns:a16="http://schemas.microsoft.com/office/drawing/2014/main" id="{0EA72950-D4D6-B2FF-944D-E75CD0DC29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279" y="2911643"/>
            <a:ext cx="6931257" cy="327158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37CA19E-C696-38C4-3F98-78C83F52F4C3}"/>
              </a:ext>
            </a:extLst>
          </p:cNvPr>
          <p:cNvSpPr txBox="1"/>
          <p:nvPr/>
        </p:nvSpPr>
        <p:spPr>
          <a:xfrm>
            <a:off x="7424661" y="1270000"/>
            <a:ext cx="4473059" cy="6093976"/>
          </a:xfrm>
          <a:prstGeom prst="rect">
            <a:avLst/>
          </a:prstGeom>
          <a:noFill/>
        </p:spPr>
        <p:txBody>
          <a:bodyPr wrap="square" rtlCol="0">
            <a:spAutoFit/>
          </a:bodyPr>
          <a:lstStyle/>
          <a:p>
            <a:r>
              <a:rPr lang="en-US" sz="2400" b="1" dirty="0"/>
              <a:t>Aetiology: </a:t>
            </a:r>
          </a:p>
          <a:p>
            <a:pPr marL="285750" indent="-285750">
              <a:buFont typeface="Arial" panose="020B0604020202020204" pitchFamily="34" charset="0"/>
              <a:buChar char="•"/>
            </a:pPr>
            <a:r>
              <a:rPr lang="en-US" sz="2400" b="1" dirty="0">
                <a:solidFill>
                  <a:srgbClr val="C00000"/>
                </a:solidFill>
              </a:rPr>
              <a:t>80%: plasmodium falciparum </a:t>
            </a:r>
            <a:r>
              <a:rPr lang="en-US" sz="2400" dirty="0">
                <a:sym typeface="Wingdings" pitchFamily="2" charset="2"/>
              </a:rPr>
              <a:t> severe malaria</a:t>
            </a:r>
            <a:endParaRPr lang="en-US" sz="2400" dirty="0"/>
          </a:p>
          <a:p>
            <a:pPr marL="285750" indent="-285750">
              <a:buFont typeface="Arial" panose="020B0604020202020204" pitchFamily="34" charset="0"/>
              <a:buChar char="•"/>
            </a:pPr>
            <a:r>
              <a:rPr lang="en-US" sz="2400" dirty="0"/>
              <a:t>20%: plasmodium vivax (most common), plasmodium ovale + plasmodium malariae </a:t>
            </a:r>
            <a:r>
              <a:rPr lang="en-US" sz="2400" dirty="0">
                <a:sym typeface="Wingdings" pitchFamily="2" charset="2"/>
              </a:rPr>
              <a:t> “benign malaria” </a:t>
            </a:r>
          </a:p>
          <a:p>
            <a:pPr marL="285750" indent="-285750">
              <a:buFont typeface="Arial" panose="020B0604020202020204" pitchFamily="34" charset="0"/>
              <a:buChar char="•"/>
            </a:pPr>
            <a:endParaRPr lang="en-US" sz="2400" dirty="0">
              <a:sym typeface="Wingdings" pitchFamily="2" charset="2"/>
            </a:endParaRPr>
          </a:p>
          <a:p>
            <a:r>
              <a:rPr lang="en-US" sz="2400" b="1" dirty="0">
                <a:sym typeface="Wingdings" pitchFamily="2" charset="2"/>
              </a:rPr>
              <a:t>Protective Factors: </a:t>
            </a:r>
          </a:p>
          <a:p>
            <a:pPr marL="342900" indent="-342900">
              <a:buFont typeface="Arial" panose="020B0604020202020204" pitchFamily="34" charset="0"/>
              <a:buChar char="•"/>
            </a:pPr>
            <a:r>
              <a:rPr lang="en-US" sz="2400" dirty="0">
                <a:sym typeface="Wingdings" pitchFamily="2" charset="2"/>
              </a:rPr>
              <a:t>Sickle cell anaemia </a:t>
            </a:r>
          </a:p>
          <a:p>
            <a:pPr marL="342900" indent="-342900">
              <a:buFont typeface="Arial" panose="020B0604020202020204" pitchFamily="34" charset="0"/>
              <a:buChar char="•"/>
            </a:pPr>
            <a:r>
              <a:rPr lang="en-US" sz="2400" dirty="0">
                <a:sym typeface="Wingdings" pitchFamily="2" charset="2"/>
              </a:rPr>
              <a:t>G6PD Deficiency </a:t>
            </a:r>
          </a:p>
          <a:p>
            <a:pPr marL="342900" indent="-342900">
              <a:buFont typeface="Arial" panose="020B0604020202020204" pitchFamily="34" charset="0"/>
              <a:buChar char="•"/>
            </a:pPr>
            <a:r>
              <a:rPr lang="en-US" sz="2400" dirty="0">
                <a:sym typeface="Wingdings" pitchFamily="2" charset="2"/>
              </a:rPr>
              <a:t>HLA-B53 (common in western Africa)</a:t>
            </a:r>
          </a:p>
          <a:p>
            <a:endParaRPr lang="en-US" sz="2400" dirty="0">
              <a:sym typeface="Wingdings" pitchFamily="2" charset="2"/>
            </a:endParaRPr>
          </a:p>
          <a:p>
            <a:pPr marL="285750" indent="-285750">
              <a:buFont typeface="Arial" panose="020B0604020202020204" pitchFamily="34" charset="0"/>
              <a:buChar char="•"/>
            </a:pPr>
            <a:endParaRPr lang="en-US" dirty="0">
              <a:sym typeface="Wingdings" pitchFamily="2" charset="2"/>
            </a:endParaRPr>
          </a:p>
          <a:p>
            <a:pPr marL="285750" indent="-285750">
              <a:buFont typeface="Arial" panose="020B0604020202020204" pitchFamily="34" charset="0"/>
              <a:buChar char="•"/>
            </a:pPr>
            <a:endParaRPr lang="en-US" dirty="0">
              <a:sym typeface="Wingdings" pitchFamily="2" charset="2"/>
            </a:endParaRPr>
          </a:p>
          <a:p>
            <a:endParaRPr lang="en-US" dirty="0">
              <a:sym typeface="Wingdings" pitchFamily="2" charset="2"/>
            </a:endParaRPr>
          </a:p>
        </p:txBody>
      </p:sp>
      <p:grpSp>
        <p:nvGrpSpPr>
          <p:cNvPr id="7" name="Group 6">
            <a:extLst>
              <a:ext uri="{FF2B5EF4-FFF2-40B4-BE49-F238E27FC236}">
                <a16:creationId xmlns:a16="http://schemas.microsoft.com/office/drawing/2014/main" id="{7F8750B1-D99D-9D34-DE5E-C4AEE8999A56}"/>
              </a:ext>
            </a:extLst>
          </p:cNvPr>
          <p:cNvGrpSpPr/>
          <p:nvPr/>
        </p:nvGrpSpPr>
        <p:grpSpPr>
          <a:xfrm>
            <a:off x="8601803" y="170954"/>
            <a:ext cx="956459" cy="918008"/>
            <a:chOff x="3187791" y="3229019"/>
            <a:chExt cx="1294923" cy="1294923"/>
          </a:xfrm>
        </p:grpSpPr>
        <p:grpSp>
          <p:nvGrpSpPr>
            <p:cNvPr id="8" name="Group 7">
              <a:extLst>
                <a:ext uri="{FF2B5EF4-FFF2-40B4-BE49-F238E27FC236}">
                  <a16:creationId xmlns:a16="http://schemas.microsoft.com/office/drawing/2014/main" id="{65DE48FF-9DE9-24FC-9FCE-1A0230149319}"/>
                </a:ext>
              </a:extLst>
            </p:cNvPr>
            <p:cNvGrpSpPr/>
            <p:nvPr/>
          </p:nvGrpSpPr>
          <p:grpSpPr>
            <a:xfrm>
              <a:off x="3187791" y="3229019"/>
              <a:ext cx="1294923" cy="1294923"/>
              <a:chOff x="0" y="0"/>
              <a:chExt cx="6350000" cy="6350000"/>
            </a:xfrm>
          </p:grpSpPr>
          <p:sp>
            <p:nvSpPr>
              <p:cNvPr id="10" name="Freeform 8">
                <a:extLst>
                  <a:ext uri="{FF2B5EF4-FFF2-40B4-BE49-F238E27FC236}">
                    <a16:creationId xmlns:a16="http://schemas.microsoft.com/office/drawing/2014/main" id="{CFC39705-5F15-D4FB-1979-FD55D7767E72}"/>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D9D9"/>
              </a:solidFill>
            </p:spPr>
          </p:sp>
        </p:grpSp>
        <p:pic>
          <p:nvPicPr>
            <p:cNvPr id="9" name="Graphic 8" descr="List with solid fill">
              <a:extLst>
                <a:ext uri="{FF2B5EF4-FFF2-40B4-BE49-F238E27FC236}">
                  <a16:creationId xmlns:a16="http://schemas.microsoft.com/office/drawing/2014/main" id="{244B4812-A8E6-8CE8-0D38-A2B7F88419E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21185" y="3441353"/>
              <a:ext cx="828133" cy="828133"/>
            </a:xfrm>
            <a:prstGeom prst="rect">
              <a:avLst/>
            </a:prstGeom>
          </p:spPr>
        </p:pic>
      </p:grpSp>
      <p:grpSp>
        <p:nvGrpSpPr>
          <p:cNvPr id="11" name="Group 10">
            <a:extLst>
              <a:ext uri="{FF2B5EF4-FFF2-40B4-BE49-F238E27FC236}">
                <a16:creationId xmlns:a16="http://schemas.microsoft.com/office/drawing/2014/main" id="{3CF65D34-EBB7-62BD-CC6E-75AD52D7EF24}"/>
              </a:ext>
            </a:extLst>
          </p:cNvPr>
          <p:cNvGrpSpPr/>
          <p:nvPr/>
        </p:nvGrpSpPr>
        <p:grpSpPr>
          <a:xfrm>
            <a:off x="7476026" y="163921"/>
            <a:ext cx="1042783" cy="947481"/>
            <a:chOff x="908003" y="3229019"/>
            <a:chExt cx="1294923" cy="1294923"/>
          </a:xfrm>
        </p:grpSpPr>
        <p:grpSp>
          <p:nvGrpSpPr>
            <p:cNvPr id="12" name="Group 9">
              <a:extLst>
                <a:ext uri="{FF2B5EF4-FFF2-40B4-BE49-F238E27FC236}">
                  <a16:creationId xmlns:a16="http://schemas.microsoft.com/office/drawing/2014/main" id="{B7287E50-2AB9-12E4-F9DB-E8453D9B1176}"/>
                </a:ext>
              </a:extLst>
            </p:cNvPr>
            <p:cNvGrpSpPr/>
            <p:nvPr/>
          </p:nvGrpSpPr>
          <p:grpSpPr>
            <a:xfrm>
              <a:off x="908003" y="3229019"/>
              <a:ext cx="1294923" cy="1294923"/>
              <a:chOff x="0" y="0"/>
              <a:chExt cx="6350000" cy="6350000"/>
            </a:xfrm>
          </p:grpSpPr>
          <p:sp>
            <p:nvSpPr>
              <p:cNvPr id="14" name="Freeform 10">
                <a:extLst>
                  <a:ext uri="{FF2B5EF4-FFF2-40B4-BE49-F238E27FC236}">
                    <a16:creationId xmlns:a16="http://schemas.microsoft.com/office/drawing/2014/main" id="{43713CB9-6D25-BFC9-04C7-ECBBDBEE191B}"/>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D9D9"/>
              </a:solidFill>
            </p:spPr>
          </p:sp>
        </p:grpSp>
        <p:pic>
          <p:nvPicPr>
            <p:cNvPr id="13" name="Graphic 12" descr="Open book with solid fill">
              <a:extLst>
                <a:ext uri="{FF2B5EF4-FFF2-40B4-BE49-F238E27FC236}">
                  <a16:creationId xmlns:a16="http://schemas.microsoft.com/office/drawing/2014/main" id="{A813A2B6-E639-EAC1-6D2F-0D1FD7D2445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01786" y="3408681"/>
              <a:ext cx="907355" cy="907355"/>
            </a:xfrm>
            <a:prstGeom prst="rect">
              <a:avLst/>
            </a:prstGeom>
          </p:spPr>
        </p:pic>
      </p:grpSp>
    </p:spTree>
    <p:extLst>
      <p:ext uri="{BB962C8B-B14F-4D97-AF65-F5344CB8AC3E}">
        <p14:creationId xmlns:p14="http://schemas.microsoft.com/office/powerpoint/2010/main" val="14674216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220"/>
                                        </p:tgtEl>
                                        <p:attrNameLst>
                                          <p:attrName>style.visibility</p:attrName>
                                        </p:attrNameLst>
                                      </p:cBhvr>
                                      <p:to>
                                        <p:strVal val="visible"/>
                                      </p:to>
                                    </p:set>
                                    <p:anim calcmode="lin" valueType="num">
                                      <p:cBhvr additive="base">
                                        <p:cTn id="17" dur="500" fill="hold"/>
                                        <p:tgtEl>
                                          <p:spTgt spid="9220"/>
                                        </p:tgtEl>
                                        <p:attrNameLst>
                                          <p:attrName>ppt_x</p:attrName>
                                        </p:attrNameLst>
                                      </p:cBhvr>
                                      <p:tavLst>
                                        <p:tav tm="0">
                                          <p:val>
                                            <p:strVal val="#ppt_x"/>
                                          </p:val>
                                        </p:tav>
                                        <p:tav tm="100000">
                                          <p:val>
                                            <p:strVal val="#ppt_x"/>
                                          </p:val>
                                        </p:tav>
                                      </p:tavLst>
                                    </p:anim>
                                    <p:anim calcmode="lin" valueType="num">
                                      <p:cBhvr additive="base">
                                        <p:cTn id="18"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dissolve">
                                      <p:cBhvr>
                                        <p:cTn id="23" dur="500"/>
                                        <p:tgtEl>
                                          <p:spTgt spid="6">
                                            <p:txEl>
                                              <p:pRg st="0" end="0"/>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dissolve">
                                      <p:cBhvr>
                                        <p:cTn id="26" dur="500"/>
                                        <p:tgtEl>
                                          <p:spTgt spid="6">
                                            <p:txEl>
                                              <p:pRg st="1" end="1"/>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dissolve">
                                      <p:cBhvr>
                                        <p:cTn id="29" dur="500"/>
                                        <p:tgtEl>
                                          <p:spTgt spid="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dissolve">
                                      <p:cBhvr>
                                        <p:cTn id="34" dur="500"/>
                                        <p:tgtEl>
                                          <p:spTgt spid="6">
                                            <p:txEl>
                                              <p:pRg st="4" end="4"/>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dissolve">
                                      <p:cBhvr>
                                        <p:cTn id="37" dur="500"/>
                                        <p:tgtEl>
                                          <p:spTgt spid="6">
                                            <p:txEl>
                                              <p:pRg st="5" end="5"/>
                                            </p:txEl>
                                          </p:spTgt>
                                        </p:tgtEl>
                                      </p:cBhvr>
                                    </p:animEffect>
                                  </p:childTnLst>
                                </p:cTn>
                              </p:par>
                              <p:par>
                                <p:cTn id="38" presetID="9" presetClass="entr" presetSubtype="0" fill="hold" nodeType="withEffect">
                                  <p:stCondLst>
                                    <p:cond delay="0"/>
                                  </p:stCondLst>
                                  <p:childTnLst>
                                    <p:set>
                                      <p:cBhvr>
                                        <p:cTn id="39" dur="1" fill="hold">
                                          <p:stCondLst>
                                            <p:cond delay="0"/>
                                          </p:stCondLst>
                                        </p:cTn>
                                        <p:tgtEl>
                                          <p:spTgt spid="6">
                                            <p:txEl>
                                              <p:pRg st="6" end="6"/>
                                            </p:txEl>
                                          </p:spTgt>
                                        </p:tgtEl>
                                        <p:attrNameLst>
                                          <p:attrName>style.visibility</p:attrName>
                                        </p:attrNameLst>
                                      </p:cBhvr>
                                      <p:to>
                                        <p:strVal val="visible"/>
                                      </p:to>
                                    </p:set>
                                    <p:animEffect transition="in" filter="dissolve">
                                      <p:cBhvr>
                                        <p:cTn id="40" dur="500"/>
                                        <p:tgtEl>
                                          <p:spTgt spid="6">
                                            <p:txEl>
                                              <p:pRg st="6" end="6"/>
                                            </p:txEl>
                                          </p:spTgt>
                                        </p:tgtEl>
                                      </p:cBhvr>
                                    </p:animEffect>
                                  </p:childTnLst>
                                </p:cTn>
                              </p:par>
                              <p:par>
                                <p:cTn id="41" presetID="9" presetClass="entr" presetSubtype="0" fill="hold" nodeType="with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Effect transition="in" filter="dissolve">
                                      <p:cBhvr>
                                        <p:cTn id="43"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41481"/>
            <a:ext cx="9558262" cy="947481"/>
          </a:xfrm>
          <a:prstGeom prst="rect">
            <a:avLst/>
          </a:prstGeom>
          <a:solidFill>
            <a:srgbClr val="A52129"/>
          </a:solidFill>
        </p:spPr>
      </p:sp>
      <p:sp>
        <p:nvSpPr>
          <p:cNvPr id="3" name="TextBox 3"/>
          <p:cNvSpPr txBox="1"/>
          <p:nvPr/>
        </p:nvSpPr>
        <p:spPr>
          <a:xfrm>
            <a:off x="294279" y="180198"/>
            <a:ext cx="8565883" cy="827214"/>
          </a:xfrm>
          <a:prstGeom prst="rect">
            <a:avLst/>
          </a:prstGeom>
        </p:spPr>
        <p:txBody>
          <a:bodyPr lIns="0" tIns="0" rIns="0" bIns="0" rtlCol="0" anchor="t">
            <a:spAutoFit/>
          </a:bodyPr>
          <a:lstStyle/>
          <a:p>
            <a:pPr defTabSz="609630">
              <a:lnSpc>
                <a:spcPts val="6666"/>
              </a:lnSpc>
            </a:pPr>
            <a:r>
              <a:rPr lang="en-US" sz="4800" spc="199" dirty="0">
                <a:solidFill>
                  <a:srgbClr val="FFFFFF"/>
                </a:solidFill>
              </a:rPr>
              <a:t>Malaria</a:t>
            </a:r>
          </a:p>
        </p:txBody>
      </p:sp>
      <p:sp>
        <p:nvSpPr>
          <p:cNvPr id="4" name="TextBox 3">
            <a:extLst>
              <a:ext uri="{FF2B5EF4-FFF2-40B4-BE49-F238E27FC236}">
                <a16:creationId xmlns:a16="http://schemas.microsoft.com/office/drawing/2014/main" id="{C9221053-C34F-1DA6-7864-BF98DCE1D7F4}"/>
              </a:ext>
            </a:extLst>
          </p:cNvPr>
          <p:cNvSpPr txBox="1"/>
          <p:nvPr/>
        </p:nvSpPr>
        <p:spPr>
          <a:xfrm>
            <a:off x="5964446" y="1127679"/>
            <a:ext cx="6227554" cy="9694962"/>
          </a:xfrm>
          <a:prstGeom prst="rect">
            <a:avLst/>
          </a:prstGeom>
          <a:noFill/>
        </p:spPr>
        <p:txBody>
          <a:bodyPr wrap="square" rtlCol="0">
            <a:spAutoFit/>
          </a:bodyPr>
          <a:lstStyle/>
          <a:p>
            <a:r>
              <a:rPr lang="en-US" sz="2400" b="1" dirty="0"/>
              <a:t>General signs/symptoms:</a:t>
            </a:r>
            <a:r>
              <a:rPr lang="en-US" sz="2400" dirty="0"/>
              <a:t> </a:t>
            </a:r>
          </a:p>
          <a:p>
            <a:pPr marL="342900" indent="-342900">
              <a:buFont typeface="Arial" panose="020B0604020202020204" pitchFamily="34" charset="0"/>
              <a:buChar char="•"/>
            </a:pPr>
            <a:r>
              <a:rPr lang="en-US" sz="2400" dirty="0"/>
              <a:t>Fever, headache, splenomegaly</a:t>
            </a:r>
          </a:p>
          <a:p>
            <a:pPr marL="342900" indent="-342900">
              <a:buFont typeface="Arial" panose="020B0604020202020204" pitchFamily="34" charset="0"/>
              <a:buChar char="•"/>
            </a:pPr>
            <a:r>
              <a:rPr lang="en-US" sz="2400" dirty="0"/>
              <a:t>Myalgia/Arthralgia</a:t>
            </a:r>
          </a:p>
          <a:p>
            <a:endParaRPr lang="en-US" sz="2400" b="1" dirty="0"/>
          </a:p>
          <a:p>
            <a:r>
              <a:rPr lang="en-US" sz="2400" b="1" dirty="0"/>
              <a:t>Falciparum malaria signs/symptoms: </a:t>
            </a:r>
          </a:p>
          <a:p>
            <a:pPr marL="342900" indent="-342900">
              <a:buFont typeface="Arial" panose="020B0604020202020204" pitchFamily="34" charset="0"/>
              <a:buChar char="•"/>
            </a:pPr>
            <a:r>
              <a:rPr lang="en-US" sz="2400" b="1" dirty="0">
                <a:solidFill>
                  <a:srgbClr val="C00000"/>
                </a:solidFill>
              </a:rPr>
              <a:t>Temperature &gt; 39</a:t>
            </a:r>
            <a:r>
              <a:rPr lang="en-GB" sz="2400" b="1" i="0" dirty="0">
                <a:solidFill>
                  <a:srgbClr val="C00000"/>
                </a:solidFill>
                <a:effectLst/>
              </a:rPr>
              <a:t> °C </a:t>
            </a:r>
          </a:p>
          <a:p>
            <a:pPr marL="342900" indent="-342900">
              <a:buFont typeface="Arial" panose="020B0604020202020204" pitchFamily="34" charset="0"/>
              <a:buChar char="•"/>
            </a:pPr>
            <a:r>
              <a:rPr lang="en-GB" sz="2400" b="1" dirty="0"/>
              <a:t>Severe anaemia </a:t>
            </a:r>
            <a:r>
              <a:rPr lang="en-GB" sz="2400" b="1" dirty="0">
                <a:sym typeface="Wingdings" pitchFamily="2" charset="2"/>
              </a:rPr>
              <a:t> intravascular haemolysis </a:t>
            </a:r>
            <a:r>
              <a:rPr lang="en-GB" sz="2400" dirty="0">
                <a:sym typeface="Wingdings" pitchFamily="2" charset="2"/>
              </a:rPr>
              <a:t>can lead to </a:t>
            </a:r>
            <a:r>
              <a:rPr lang="en-GB" sz="2400" b="1" dirty="0">
                <a:sym typeface="Wingdings" pitchFamily="2" charset="2"/>
              </a:rPr>
              <a:t>dark urine </a:t>
            </a:r>
            <a:r>
              <a:rPr lang="en-GB" sz="2400" b="1" dirty="0">
                <a:solidFill>
                  <a:srgbClr val="C00000"/>
                </a:solidFill>
                <a:sym typeface="Wingdings" pitchFamily="2" charset="2"/>
              </a:rPr>
              <a:t>(blackwater fever)</a:t>
            </a:r>
          </a:p>
          <a:p>
            <a:pPr marL="342900" indent="-342900">
              <a:buFont typeface="Arial" panose="020B0604020202020204" pitchFamily="34" charset="0"/>
              <a:buChar char="•"/>
            </a:pPr>
            <a:r>
              <a:rPr lang="en-GB" sz="2400" b="1" dirty="0">
                <a:sym typeface="Wingdings" pitchFamily="2" charset="2"/>
              </a:rPr>
              <a:t>Schizonts </a:t>
            </a:r>
            <a:r>
              <a:rPr lang="en-GB" sz="2400" dirty="0">
                <a:sym typeface="Wingdings" pitchFamily="2" charset="2"/>
              </a:rPr>
              <a:t>on blood film </a:t>
            </a:r>
          </a:p>
          <a:p>
            <a:pPr marL="342900" indent="-342900">
              <a:buFont typeface="Arial" panose="020B0604020202020204" pitchFamily="34" charset="0"/>
              <a:buChar char="•"/>
            </a:pPr>
            <a:endParaRPr lang="en-US" sz="2400" b="1" dirty="0"/>
          </a:p>
          <a:p>
            <a:r>
              <a:rPr lang="en-US" sz="2400" b="1" dirty="0"/>
              <a:t>Non-falciparum malaria signs/symptoms: </a:t>
            </a:r>
          </a:p>
          <a:p>
            <a:pPr marL="342900" indent="-342900">
              <a:buFont typeface="Arial" panose="020B0604020202020204" pitchFamily="34" charset="0"/>
              <a:buChar char="•"/>
            </a:pPr>
            <a:r>
              <a:rPr lang="en-US" sz="2400" b="1" dirty="0"/>
              <a:t>Plasmodium vivax/ovale: </a:t>
            </a:r>
            <a:r>
              <a:rPr lang="en-US" sz="2400" dirty="0"/>
              <a:t>cyclical fever </a:t>
            </a:r>
            <a:r>
              <a:rPr lang="en-US" sz="2400" b="1" dirty="0">
                <a:solidFill>
                  <a:srgbClr val="C00000"/>
                </a:solidFill>
              </a:rPr>
              <a:t>every 2 days</a:t>
            </a:r>
          </a:p>
          <a:p>
            <a:pPr marL="342900" indent="-342900">
              <a:buFont typeface="Arial" panose="020B0604020202020204" pitchFamily="34" charset="0"/>
              <a:buChar char="•"/>
            </a:pPr>
            <a:r>
              <a:rPr lang="en-US" sz="2400" b="1" dirty="0"/>
              <a:t>Plasmodium malariae</a:t>
            </a:r>
            <a:r>
              <a:rPr lang="en-US" sz="2400" dirty="0"/>
              <a:t>: cyclical fever</a:t>
            </a:r>
            <a:r>
              <a:rPr lang="en-US" sz="2400" b="1" dirty="0"/>
              <a:t> </a:t>
            </a:r>
            <a:r>
              <a:rPr lang="en-US" sz="2400" b="1" dirty="0">
                <a:solidFill>
                  <a:srgbClr val="C00000"/>
                </a:solidFill>
              </a:rPr>
              <a:t>every 3 days</a:t>
            </a:r>
            <a:r>
              <a:rPr lang="en-US" sz="2400" dirty="0"/>
              <a:t> and associated with nephrotic syndrome</a:t>
            </a:r>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p:txBody>
      </p:sp>
      <p:pic>
        <p:nvPicPr>
          <p:cNvPr id="11266" name="Picture 2" descr="The Malaria Parasite Life Cycle">
            <a:extLst>
              <a:ext uri="{FF2B5EF4-FFF2-40B4-BE49-F238E27FC236}">
                <a16:creationId xmlns:a16="http://schemas.microsoft.com/office/drawing/2014/main" id="{812B5D26-BC7D-DF27-BDE0-A884039606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220" y="1828800"/>
            <a:ext cx="5749925" cy="45829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FADAE3C-5141-CAC5-3620-C6C6E7D2AAC4}"/>
              </a:ext>
            </a:extLst>
          </p:cNvPr>
          <p:cNvSpPr txBox="1"/>
          <p:nvPr/>
        </p:nvSpPr>
        <p:spPr>
          <a:xfrm>
            <a:off x="718385" y="1285585"/>
            <a:ext cx="4577594" cy="461665"/>
          </a:xfrm>
          <a:prstGeom prst="rect">
            <a:avLst/>
          </a:prstGeom>
          <a:noFill/>
        </p:spPr>
        <p:txBody>
          <a:bodyPr wrap="square" rtlCol="0">
            <a:spAutoFit/>
          </a:bodyPr>
          <a:lstStyle/>
          <a:p>
            <a:pPr algn="ctr"/>
            <a:r>
              <a:rPr lang="en-US" sz="2400" b="1" dirty="0">
                <a:solidFill>
                  <a:srgbClr val="C00000"/>
                </a:solidFill>
              </a:rPr>
              <a:t>Malaria Life Cycle (DON’T LEARN)</a:t>
            </a:r>
          </a:p>
        </p:txBody>
      </p:sp>
      <p:grpSp>
        <p:nvGrpSpPr>
          <p:cNvPr id="7" name="Group 6">
            <a:extLst>
              <a:ext uri="{FF2B5EF4-FFF2-40B4-BE49-F238E27FC236}">
                <a16:creationId xmlns:a16="http://schemas.microsoft.com/office/drawing/2014/main" id="{B95A1B51-3E1F-7F6E-2C7B-C2DE6CAA6834}"/>
              </a:ext>
            </a:extLst>
          </p:cNvPr>
          <p:cNvGrpSpPr/>
          <p:nvPr/>
        </p:nvGrpSpPr>
        <p:grpSpPr>
          <a:xfrm>
            <a:off x="8566630" y="159181"/>
            <a:ext cx="991632" cy="912080"/>
            <a:chOff x="5467579" y="3229019"/>
            <a:chExt cx="1294923" cy="1294923"/>
          </a:xfrm>
        </p:grpSpPr>
        <p:grpSp>
          <p:nvGrpSpPr>
            <p:cNvPr id="8" name="Group 11">
              <a:extLst>
                <a:ext uri="{FF2B5EF4-FFF2-40B4-BE49-F238E27FC236}">
                  <a16:creationId xmlns:a16="http://schemas.microsoft.com/office/drawing/2014/main" id="{ECB44036-D7E5-309F-0C44-227BD4033188}"/>
                </a:ext>
              </a:extLst>
            </p:cNvPr>
            <p:cNvGrpSpPr/>
            <p:nvPr/>
          </p:nvGrpSpPr>
          <p:grpSpPr>
            <a:xfrm>
              <a:off x="5467579" y="3229019"/>
              <a:ext cx="1294923" cy="1294923"/>
              <a:chOff x="0" y="0"/>
              <a:chExt cx="6350000" cy="6350000"/>
            </a:xfrm>
          </p:grpSpPr>
          <p:sp>
            <p:nvSpPr>
              <p:cNvPr id="10" name="Freeform 12">
                <a:extLst>
                  <a:ext uri="{FF2B5EF4-FFF2-40B4-BE49-F238E27FC236}">
                    <a16:creationId xmlns:a16="http://schemas.microsoft.com/office/drawing/2014/main" id="{A4DF16E7-135C-6367-4718-8B746ED0E4CF}"/>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D9D9"/>
              </a:solidFill>
            </p:spPr>
          </p:sp>
        </p:grpSp>
        <p:pic>
          <p:nvPicPr>
            <p:cNvPr id="9" name="Graphic 8" descr="Stethoscope with solid fill">
              <a:extLst>
                <a:ext uri="{FF2B5EF4-FFF2-40B4-BE49-F238E27FC236}">
                  <a16:creationId xmlns:a16="http://schemas.microsoft.com/office/drawing/2014/main" id="{656E2A1F-80BB-3232-5E42-ED1D85DB09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22202" y="3397541"/>
              <a:ext cx="985676" cy="985676"/>
            </a:xfrm>
            <a:prstGeom prst="rect">
              <a:avLst/>
            </a:prstGeom>
          </p:spPr>
        </p:pic>
      </p:grpSp>
    </p:spTree>
    <p:extLst>
      <p:ext uri="{BB962C8B-B14F-4D97-AF65-F5344CB8AC3E}">
        <p14:creationId xmlns:p14="http://schemas.microsoft.com/office/powerpoint/2010/main" val="1942873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1266"/>
                                        </p:tgtEl>
                                        <p:attrNameLst>
                                          <p:attrName>style.visibility</p:attrName>
                                        </p:attrNameLst>
                                      </p:cBhvr>
                                      <p:to>
                                        <p:strVal val="visible"/>
                                      </p:to>
                                    </p:set>
                                    <p:anim calcmode="lin" valueType="num">
                                      <p:cBhvr additive="base">
                                        <p:cTn id="11" dur="500" fill="hold"/>
                                        <p:tgtEl>
                                          <p:spTgt spid="11266"/>
                                        </p:tgtEl>
                                        <p:attrNameLst>
                                          <p:attrName>ppt_x</p:attrName>
                                        </p:attrNameLst>
                                      </p:cBhvr>
                                      <p:tavLst>
                                        <p:tav tm="0">
                                          <p:val>
                                            <p:strVal val="#ppt_x"/>
                                          </p:val>
                                        </p:tav>
                                        <p:tav tm="100000">
                                          <p:val>
                                            <p:strVal val="#ppt_x"/>
                                          </p:val>
                                        </p:tav>
                                      </p:tavLst>
                                    </p:anim>
                                    <p:anim calcmode="lin" valueType="num">
                                      <p:cBhvr additive="base">
                                        <p:cTn id="12"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dissolve">
                                      <p:cBhvr>
                                        <p:cTn id="17" dur="500"/>
                                        <p:tgtEl>
                                          <p:spTgt spid="4">
                                            <p:txEl>
                                              <p:pRg st="0" end="0"/>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dissolve">
                                      <p:cBhvr>
                                        <p:cTn id="20" dur="500"/>
                                        <p:tgtEl>
                                          <p:spTgt spid="4">
                                            <p:txEl>
                                              <p:pRg st="1" end="1"/>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dissolv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dissolve">
                                      <p:cBhvr>
                                        <p:cTn id="28" dur="500"/>
                                        <p:tgtEl>
                                          <p:spTgt spid="4">
                                            <p:txEl>
                                              <p:pRg st="4" end="4"/>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dissolve">
                                      <p:cBhvr>
                                        <p:cTn id="31" dur="500"/>
                                        <p:tgtEl>
                                          <p:spTgt spid="4">
                                            <p:txEl>
                                              <p:pRg st="5" end="5"/>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dissolve">
                                      <p:cBhvr>
                                        <p:cTn id="34" dur="500"/>
                                        <p:tgtEl>
                                          <p:spTgt spid="4">
                                            <p:txEl>
                                              <p:pRg st="6" end="6"/>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dissolv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dissolve">
                                      <p:cBhvr>
                                        <p:cTn id="42" dur="500"/>
                                        <p:tgtEl>
                                          <p:spTgt spid="4">
                                            <p:txEl>
                                              <p:pRg st="9" end="9"/>
                                            </p:txEl>
                                          </p:spTgt>
                                        </p:tgtEl>
                                      </p:cBhvr>
                                    </p:animEffect>
                                  </p:childTnLst>
                                </p:cTn>
                              </p:par>
                              <p:par>
                                <p:cTn id="43" presetID="9" presetClass="entr" presetSubtype="0" fill="hold" nodeType="withEffect">
                                  <p:stCondLst>
                                    <p:cond delay="0"/>
                                  </p:stCondLst>
                                  <p:childTnLst>
                                    <p:set>
                                      <p:cBhvr>
                                        <p:cTn id="44" dur="1" fill="hold">
                                          <p:stCondLst>
                                            <p:cond delay="0"/>
                                          </p:stCondLst>
                                        </p:cTn>
                                        <p:tgtEl>
                                          <p:spTgt spid="4">
                                            <p:txEl>
                                              <p:pRg st="10" end="10"/>
                                            </p:txEl>
                                          </p:spTgt>
                                        </p:tgtEl>
                                        <p:attrNameLst>
                                          <p:attrName>style.visibility</p:attrName>
                                        </p:attrNameLst>
                                      </p:cBhvr>
                                      <p:to>
                                        <p:strVal val="visible"/>
                                      </p:to>
                                    </p:set>
                                    <p:animEffect transition="in" filter="dissolve">
                                      <p:cBhvr>
                                        <p:cTn id="45" dur="500"/>
                                        <p:tgtEl>
                                          <p:spTgt spid="4">
                                            <p:txEl>
                                              <p:pRg st="10" end="10"/>
                                            </p:txEl>
                                          </p:spTgt>
                                        </p:tgtEl>
                                      </p:cBhvr>
                                    </p:animEffect>
                                  </p:childTnLst>
                                </p:cTn>
                              </p:par>
                              <p:par>
                                <p:cTn id="46" presetID="9" presetClass="entr" presetSubtype="0" fill="hold" nodeType="withEffect">
                                  <p:stCondLst>
                                    <p:cond delay="0"/>
                                  </p:stCondLst>
                                  <p:childTnLst>
                                    <p:set>
                                      <p:cBhvr>
                                        <p:cTn id="47" dur="1" fill="hold">
                                          <p:stCondLst>
                                            <p:cond delay="0"/>
                                          </p:stCondLst>
                                        </p:cTn>
                                        <p:tgtEl>
                                          <p:spTgt spid="4">
                                            <p:txEl>
                                              <p:pRg st="11" end="11"/>
                                            </p:txEl>
                                          </p:spTgt>
                                        </p:tgtEl>
                                        <p:attrNameLst>
                                          <p:attrName>style.visibility</p:attrName>
                                        </p:attrNameLst>
                                      </p:cBhvr>
                                      <p:to>
                                        <p:strVal val="visible"/>
                                      </p:to>
                                    </p:set>
                                    <p:animEffect transition="in" filter="dissolve">
                                      <p:cBhvr>
                                        <p:cTn id="48"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41481"/>
            <a:ext cx="9558262" cy="947481"/>
          </a:xfrm>
          <a:prstGeom prst="rect">
            <a:avLst/>
          </a:prstGeom>
          <a:solidFill>
            <a:srgbClr val="A52129"/>
          </a:solidFill>
        </p:spPr>
      </p:sp>
      <p:sp>
        <p:nvSpPr>
          <p:cNvPr id="3" name="TextBox 3"/>
          <p:cNvSpPr txBox="1"/>
          <p:nvPr/>
        </p:nvSpPr>
        <p:spPr>
          <a:xfrm>
            <a:off x="294279" y="180198"/>
            <a:ext cx="8565883" cy="827214"/>
          </a:xfrm>
          <a:prstGeom prst="rect">
            <a:avLst/>
          </a:prstGeom>
        </p:spPr>
        <p:txBody>
          <a:bodyPr lIns="0" tIns="0" rIns="0" bIns="0" rtlCol="0" anchor="t">
            <a:spAutoFit/>
          </a:bodyPr>
          <a:lstStyle/>
          <a:p>
            <a:pPr defTabSz="609630">
              <a:lnSpc>
                <a:spcPts val="6666"/>
              </a:lnSpc>
            </a:pPr>
            <a:r>
              <a:rPr lang="en-US" sz="4800" spc="199" dirty="0">
                <a:solidFill>
                  <a:srgbClr val="FFFFFF"/>
                </a:solidFill>
              </a:rPr>
              <a:t>Malaria</a:t>
            </a:r>
          </a:p>
        </p:txBody>
      </p:sp>
      <p:sp>
        <p:nvSpPr>
          <p:cNvPr id="4" name="TextBox 3">
            <a:extLst>
              <a:ext uri="{FF2B5EF4-FFF2-40B4-BE49-F238E27FC236}">
                <a16:creationId xmlns:a16="http://schemas.microsoft.com/office/drawing/2014/main" id="{C9221053-C34F-1DA6-7864-BF98DCE1D7F4}"/>
              </a:ext>
            </a:extLst>
          </p:cNvPr>
          <p:cNvSpPr txBox="1"/>
          <p:nvPr/>
        </p:nvSpPr>
        <p:spPr>
          <a:xfrm>
            <a:off x="294279" y="1270000"/>
            <a:ext cx="5801721" cy="5780044"/>
          </a:xfrm>
          <a:prstGeom prst="rect">
            <a:avLst/>
          </a:prstGeom>
          <a:noFill/>
        </p:spPr>
        <p:txBody>
          <a:bodyPr wrap="square" rtlCol="0">
            <a:spAutoFit/>
          </a:bodyPr>
          <a:lstStyle/>
          <a:p>
            <a:r>
              <a:rPr lang="en-US" sz="2400" b="1" dirty="0"/>
              <a:t>Gold Standard Investigation: </a:t>
            </a:r>
            <a:r>
              <a:rPr lang="en-GB" sz="2400" kern="0" dirty="0">
                <a:solidFill>
                  <a:srgbClr val="040404"/>
                </a:solidFill>
                <a:ea typeface="ＭＳ Ｐゴシック" charset="0"/>
              </a:rPr>
              <a:t>Giemsa-stained </a:t>
            </a:r>
            <a:r>
              <a:rPr lang="en-GB" sz="2400" b="1" kern="0" dirty="0">
                <a:solidFill>
                  <a:srgbClr val="C00000"/>
                </a:solidFill>
                <a:ea typeface="ＭＳ Ｐゴシック" charset="0"/>
              </a:rPr>
              <a:t>thick and thin blood smears</a:t>
            </a:r>
          </a:p>
          <a:p>
            <a:pPr marL="342900" indent="-342900" fontAlgn="base">
              <a:spcBef>
                <a:spcPct val="20000"/>
              </a:spcBef>
              <a:spcAft>
                <a:spcPct val="0"/>
              </a:spcAft>
              <a:buFont typeface="Arial" panose="020B0604020202020204" pitchFamily="34" charset="0"/>
              <a:buChar char="•"/>
            </a:pPr>
            <a:r>
              <a:rPr lang="en-GB" sz="2400" b="1" kern="0" dirty="0">
                <a:solidFill>
                  <a:srgbClr val="040404"/>
                </a:solidFill>
                <a:ea typeface="ＭＳ Ｐゴシック" charset="0"/>
              </a:rPr>
              <a:t>Thick</a:t>
            </a:r>
            <a:r>
              <a:rPr lang="en-GB" sz="2400" kern="0" dirty="0">
                <a:solidFill>
                  <a:srgbClr val="040404"/>
                </a:solidFill>
                <a:ea typeface="ＭＳ Ｐゴシック" charset="0"/>
              </a:rPr>
              <a:t> – detects </a:t>
            </a:r>
            <a:r>
              <a:rPr lang="en-GB" sz="2400" b="1" kern="0" dirty="0">
                <a:solidFill>
                  <a:srgbClr val="C00000"/>
                </a:solidFill>
                <a:ea typeface="ＭＳ Ｐゴシック" charset="0"/>
              </a:rPr>
              <a:t>parasites present </a:t>
            </a:r>
            <a:r>
              <a:rPr lang="en-GB" sz="2400" kern="0" dirty="0">
                <a:solidFill>
                  <a:srgbClr val="040404"/>
                </a:solidFill>
                <a:ea typeface="ＭＳ Ｐゴシック" charset="0"/>
              </a:rPr>
              <a:t>((higher sensitivity) – can be negative in pregnancy</a:t>
            </a:r>
          </a:p>
          <a:p>
            <a:pPr marL="342900" lvl="0" indent="-342900" fontAlgn="base">
              <a:spcBef>
                <a:spcPct val="20000"/>
              </a:spcBef>
              <a:spcAft>
                <a:spcPct val="0"/>
              </a:spcAft>
              <a:buFont typeface="Arial" panose="020B0604020202020204" pitchFamily="34" charset="0"/>
              <a:buChar char="•"/>
            </a:pPr>
            <a:r>
              <a:rPr lang="en-GB" sz="2400" b="1" kern="0" dirty="0">
                <a:solidFill>
                  <a:srgbClr val="040404"/>
                </a:solidFill>
                <a:ea typeface="ＭＳ Ｐゴシック" charset="0"/>
              </a:rPr>
              <a:t>Thin</a:t>
            </a:r>
            <a:r>
              <a:rPr lang="en-GB" sz="2400" kern="0" dirty="0">
                <a:solidFill>
                  <a:srgbClr val="040404"/>
                </a:solidFill>
                <a:ea typeface="ＭＳ Ｐゴシック" charset="0"/>
              </a:rPr>
              <a:t> – identifies </a:t>
            </a:r>
            <a:r>
              <a:rPr lang="en-GB" sz="2400" b="1" kern="0" dirty="0">
                <a:solidFill>
                  <a:srgbClr val="C00000"/>
                </a:solidFill>
                <a:ea typeface="ＭＳ Ｐゴシック" charset="0"/>
              </a:rPr>
              <a:t>species</a:t>
            </a:r>
            <a:r>
              <a:rPr lang="en-GB" sz="2400" kern="0" dirty="0">
                <a:solidFill>
                  <a:srgbClr val="040404"/>
                </a:solidFill>
                <a:ea typeface="ＭＳ Ｐゴシック" charset="0"/>
              </a:rPr>
              <a:t> (higher specificity)</a:t>
            </a:r>
          </a:p>
          <a:p>
            <a:endParaRPr lang="en-US" sz="2400" dirty="0"/>
          </a:p>
          <a:p>
            <a:r>
              <a:rPr lang="en-US" sz="2400" b="1" dirty="0"/>
              <a:t>Management: </a:t>
            </a:r>
          </a:p>
          <a:p>
            <a:pPr marL="342900" indent="-342900">
              <a:buFont typeface="Arial" panose="020B0604020202020204" pitchFamily="34" charset="0"/>
              <a:buChar char="•"/>
            </a:pPr>
            <a:r>
              <a:rPr lang="en-US" sz="2400" b="1" dirty="0"/>
              <a:t>Uncomplicated</a:t>
            </a:r>
            <a:r>
              <a:rPr lang="en-US" sz="2400" b="1" dirty="0">
                <a:solidFill>
                  <a:srgbClr val="C00000"/>
                </a:solidFill>
              </a:rPr>
              <a:t>: Chloroquine/Artemisinin combination therapy (ACT) </a:t>
            </a:r>
            <a:r>
              <a:rPr lang="en-US" sz="2400" dirty="0"/>
              <a:t>(Avoid ACT in pregnancy)</a:t>
            </a:r>
          </a:p>
          <a:p>
            <a:pPr marL="342900" indent="-342900">
              <a:buFont typeface="Arial" panose="020B0604020202020204" pitchFamily="34" charset="0"/>
              <a:buChar char="•"/>
            </a:pPr>
            <a:r>
              <a:rPr lang="en-US" sz="2400" b="1" dirty="0"/>
              <a:t>Complicated/Severe</a:t>
            </a:r>
            <a:r>
              <a:rPr lang="en-US" sz="2400" dirty="0">
                <a:solidFill>
                  <a:srgbClr val="C00000"/>
                </a:solidFill>
              </a:rPr>
              <a:t>: </a:t>
            </a:r>
            <a:r>
              <a:rPr lang="en-US" sz="2400" b="1" dirty="0">
                <a:solidFill>
                  <a:srgbClr val="C00000"/>
                </a:solidFill>
              </a:rPr>
              <a:t>IV artesunate </a:t>
            </a:r>
            <a:r>
              <a:rPr lang="en-US" sz="2400" dirty="0">
                <a:sym typeface="Wingdings" pitchFamily="2" charset="2"/>
              </a:rPr>
              <a:t>(can cause haemolysis so monitor with blood tests)</a:t>
            </a:r>
            <a:endParaRPr lang="en-US" sz="2400" dirty="0"/>
          </a:p>
          <a:p>
            <a:endParaRPr lang="en-US" sz="2400" b="1" dirty="0"/>
          </a:p>
        </p:txBody>
      </p:sp>
      <p:pic>
        <p:nvPicPr>
          <p:cNvPr id="5" name="Picture 4">
            <a:extLst>
              <a:ext uri="{FF2B5EF4-FFF2-40B4-BE49-F238E27FC236}">
                <a16:creationId xmlns:a16="http://schemas.microsoft.com/office/drawing/2014/main" id="{738B96E2-8B21-A704-1662-0C85F3C25CE1}"/>
              </a:ext>
            </a:extLst>
          </p:cNvPr>
          <p:cNvPicPr>
            <a:picLocks noChangeAspect="1"/>
          </p:cNvPicPr>
          <p:nvPr/>
        </p:nvPicPr>
        <p:blipFill>
          <a:blip r:embed="rId3"/>
          <a:stretch>
            <a:fillRect/>
          </a:stretch>
        </p:blipFill>
        <p:spPr>
          <a:xfrm>
            <a:off x="6527800" y="3101401"/>
            <a:ext cx="5187683" cy="3756599"/>
          </a:xfrm>
          <a:prstGeom prst="rect">
            <a:avLst/>
          </a:prstGeom>
        </p:spPr>
      </p:pic>
      <p:pic>
        <p:nvPicPr>
          <p:cNvPr id="6" name="Picture 2" descr="Differences Between Thick Blood Smear and Thin Blood Smear">
            <a:extLst>
              <a:ext uri="{FF2B5EF4-FFF2-40B4-BE49-F238E27FC236}">
                <a16:creationId xmlns:a16="http://schemas.microsoft.com/office/drawing/2014/main" id="{94B3E159-DDE0-2291-1363-AAC5D4FEF7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3495" y="141481"/>
            <a:ext cx="4601892" cy="267134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96207DC8-E21F-D1F0-DC06-AC65C786F88C}"/>
              </a:ext>
            </a:extLst>
          </p:cNvPr>
          <p:cNvGrpSpPr/>
          <p:nvPr/>
        </p:nvGrpSpPr>
        <p:grpSpPr>
          <a:xfrm>
            <a:off x="4806321" y="180198"/>
            <a:ext cx="907540" cy="870046"/>
            <a:chOff x="7828249" y="3229019"/>
            <a:chExt cx="1294923" cy="1294923"/>
          </a:xfrm>
        </p:grpSpPr>
        <p:grpSp>
          <p:nvGrpSpPr>
            <p:cNvPr id="8" name="Group 7">
              <a:extLst>
                <a:ext uri="{FF2B5EF4-FFF2-40B4-BE49-F238E27FC236}">
                  <a16:creationId xmlns:a16="http://schemas.microsoft.com/office/drawing/2014/main" id="{86E12112-AAE7-237F-C59A-7929D4D06AD4}"/>
                </a:ext>
              </a:extLst>
            </p:cNvPr>
            <p:cNvGrpSpPr/>
            <p:nvPr/>
          </p:nvGrpSpPr>
          <p:grpSpPr>
            <a:xfrm>
              <a:off x="7828249" y="3229019"/>
              <a:ext cx="1294923" cy="1294923"/>
              <a:chOff x="0" y="0"/>
              <a:chExt cx="6350000" cy="6350000"/>
            </a:xfrm>
          </p:grpSpPr>
          <p:sp>
            <p:nvSpPr>
              <p:cNvPr id="10" name="Freeform 14">
                <a:extLst>
                  <a:ext uri="{FF2B5EF4-FFF2-40B4-BE49-F238E27FC236}">
                    <a16:creationId xmlns:a16="http://schemas.microsoft.com/office/drawing/2014/main" id="{717C020B-5293-8418-1863-4CA85D4082DA}"/>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D9D9"/>
              </a:solidFill>
            </p:spPr>
          </p:sp>
        </p:grpSp>
        <p:pic>
          <p:nvPicPr>
            <p:cNvPr id="9" name="Graphic 8" descr="Test tubes with solid fill">
              <a:extLst>
                <a:ext uri="{FF2B5EF4-FFF2-40B4-BE49-F238E27FC236}">
                  <a16:creationId xmlns:a16="http://schemas.microsoft.com/office/drawing/2014/main" id="{AF6F0349-BC72-F0A0-9293-34534EA121D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26400" y="3397541"/>
              <a:ext cx="921813" cy="921813"/>
            </a:xfrm>
            <a:prstGeom prst="rect">
              <a:avLst/>
            </a:prstGeom>
          </p:spPr>
        </p:pic>
      </p:grpSp>
      <p:grpSp>
        <p:nvGrpSpPr>
          <p:cNvPr id="11" name="Group 10">
            <a:extLst>
              <a:ext uri="{FF2B5EF4-FFF2-40B4-BE49-F238E27FC236}">
                <a16:creationId xmlns:a16="http://schemas.microsoft.com/office/drawing/2014/main" id="{9B748DEC-3EE5-4399-8E86-ED0A2994A0E4}"/>
              </a:ext>
            </a:extLst>
          </p:cNvPr>
          <p:cNvGrpSpPr/>
          <p:nvPr/>
        </p:nvGrpSpPr>
        <p:grpSpPr>
          <a:xfrm>
            <a:off x="5842213" y="118460"/>
            <a:ext cx="962511" cy="926456"/>
            <a:chOff x="9989074" y="3229019"/>
            <a:chExt cx="1294923" cy="1294923"/>
          </a:xfrm>
        </p:grpSpPr>
        <p:grpSp>
          <p:nvGrpSpPr>
            <p:cNvPr id="12" name="Group 15">
              <a:extLst>
                <a:ext uri="{FF2B5EF4-FFF2-40B4-BE49-F238E27FC236}">
                  <a16:creationId xmlns:a16="http://schemas.microsoft.com/office/drawing/2014/main" id="{18BD224F-DAE6-8172-4997-2FBFC52522F2}"/>
                </a:ext>
              </a:extLst>
            </p:cNvPr>
            <p:cNvGrpSpPr/>
            <p:nvPr/>
          </p:nvGrpSpPr>
          <p:grpSpPr>
            <a:xfrm>
              <a:off x="9989074" y="3229019"/>
              <a:ext cx="1294923" cy="1294923"/>
              <a:chOff x="0" y="0"/>
              <a:chExt cx="6350000" cy="6350000"/>
            </a:xfrm>
          </p:grpSpPr>
          <p:sp>
            <p:nvSpPr>
              <p:cNvPr id="14" name="Freeform 16">
                <a:extLst>
                  <a:ext uri="{FF2B5EF4-FFF2-40B4-BE49-F238E27FC236}">
                    <a16:creationId xmlns:a16="http://schemas.microsoft.com/office/drawing/2014/main" id="{3390D0F1-8052-E975-56CB-C63C348AD585}"/>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D9D9"/>
              </a:solidFill>
            </p:spPr>
          </p:sp>
        </p:grpSp>
        <p:pic>
          <p:nvPicPr>
            <p:cNvPr id="13" name="Graphic 12" descr="Medicine with solid fill">
              <a:extLst>
                <a:ext uri="{FF2B5EF4-FFF2-40B4-BE49-F238E27FC236}">
                  <a16:creationId xmlns:a16="http://schemas.microsoft.com/office/drawing/2014/main" id="{05ADC077-E845-625B-8437-BAD439DA3FB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26781" y="3452603"/>
              <a:ext cx="863433" cy="863433"/>
            </a:xfrm>
            <a:prstGeom prst="rect">
              <a:avLst/>
            </a:prstGeom>
          </p:spPr>
        </p:pic>
      </p:grpSp>
    </p:spTree>
    <p:extLst>
      <p:ext uri="{BB962C8B-B14F-4D97-AF65-F5344CB8AC3E}">
        <p14:creationId xmlns:p14="http://schemas.microsoft.com/office/powerpoint/2010/main" val="4010596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dissolv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dissolve">
                                      <p:cBhvr>
                                        <p:cTn id="22" dur="500"/>
                                        <p:tgtEl>
                                          <p:spTgt spid="4">
                                            <p:txEl>
                                              <p:pRg st="4" end="4"/>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dissolve">
                                      <p:cBhvr>
                                        <p:cTn id="25" dur="500"/>
                                        <p:tgtEl>
                                          <p:spTgt spid="4">
                                            <p:txEl>
                                              <p:pRg st="5" end="5"/>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dissolve">
                                      <p:cBhvr>
                                        <p:cTn id="28" dur="500"/>
                                        <p:tgtEl>
                                          <p:spTgt spid="4">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61082F-5608-1A4E-93B0-DD84323EF15B}"/>
              </a:ext>
            </a:extLst>
          </p:cNvPr>
          <p:cNvSpPr/>
          <p:nvPr/>
        </p:nvSpPr>
        <p:spPr>
          <a:xfrm>
            <a:off x="219456" y="205549"/>
            <a:ext cx="4801158" cy="4754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US" b="1" dirty="0">
                <a:solidFill>
                  <a:prstClr val="white"/>
                </a:solidFill>
                <a:latin typeface="Grotesque" panose="020B0504020202020204" pitchFamily="34" charset="0"/>
              </a:rPr>
              <a:t>Malaria: Summary slide</a:t>
            </a:r>
          </a:p>
        </p:txBody>
      </p:sp>
      <p:sp>
        <p:nvSpPr>
          <p:cNvPr id="63" name="Rectangle 62">
            <a:extLst>
              <a:ext uri="{FF2B5EF4-FFF2-40B4-BE49-F238E27FC236}">
                <a16:creationId xmlns:a16="http://schemas.microsoft.com/office/drawing/2014/main" id="{4EA11EAD-F5A2-7A43-94DF-E2949BA51A32}"/>
              </a:ext>
            </a:extLst>
          </p:cNvPr>
          <p:cNvSpPr/>
          <p:nvPr/>
        </p:nvSpPr>
        <p:spPr>
          <a:xfrm>
            <a:off x="219457" y="788632"/>
            <a:ext cx="4897511" cy="4754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US" b="1" dirty="0">
                <a:solidFill>
                  <a:prstClr val="white"/>
                </a:solidFill>
                <a:latin typeface="Grotesque" panose="020B0504020202020204" pitchFamily="34" charset="0"/>
              </a:rPr>
              <a:t>Aetiology: </a:t>
            </a:r>
          </a:p>
        </p:txBody>
      </p:sp>
      <p:sp>
        <p:nvSpPr>
          <p:cNvPr id="72" name="Rectangle 71">
            <a:extLst>
              <a:ext uri="{FF2B5EF4-FFF2-40B4-BE49-F238E27FC236}">
                <a16:creationId xmlns:a16="http://schemas.microsoft.com/office/drawing/2014/main" id="{08A0CFE4-B32B-A04C-B3F8-61E6B686B4B5}"/>
              </a:ext>
            </a:extLst>
          </p:cNvPr>
          <p:cNvSpPr/>
          <p:nvPr/>
        </p:nvSpPr>
        <p:spPr>
          <a:xfrm>
            <a:off x="251251" y="3643171"/>
            <a:ext cx="4865717" cy="4754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US" b="1" dirty="0">
                <a:solidFill>
                  <a:prstClr val="white"/>
                </a:solidFill>
                <a:latin typeface="Grotesque" panose="020B0504020202020204" pitchFamily="34" charset="0"/>
              </a:rPr>
              <a:t>Signs/Symptoms</a:t>
            </a:r>
          </a:p>
        </p:txBody>
      </p:sp>
      <p:sp>
        <p:nvSpPr>
          <p:cNvPr id="74" name="Rectangle 73">
            <a:extLst>
              <a:ext uri="{FF2B5EF4-FFF2-40B4-BE49-F238E27FC236}">
                <a16:creationId xmlns:a16="http://schemas.microsoft.com/office/drawing/2014/main" id="{0CAAEC57-94AC-0D44-88EE-4A5B868B7DF1}"/>
              </a:ext>
            </a:extLst>
          </p:cNvPr>
          <p:cNvSpPr/>
          <p:nvPr/>
        </p:nvSpPr>
        <p:spPr>
          <a:xfrm>
            <a:off x="5191972" y="788632"/>
            <a:ext cx="6780574" cy="4754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US" b="1">
                <a:solidFill>
                  <a:prstClr val="white"/>
                </a:solidFill>
                <a:latin typeface="Grotesque" panose="020B0504020202020204" pitchFamily="34" charset="0"/>
              </a:rPr>
              <a:t>Investigations: </a:t>
            </a:r>
          </a:p>
        </p:txBody>
      </p:sp>
      <p:sp>
        <p:nvSpPr>
          <p:cNvPr id="64" name="Rectangle 63">
            <a:extLst>
              <a:ext uri="{FF2B5EF4-FFF2-40B4-BE49-F238E27FC236}">
                <a16:creationId xmlns:a16="http://schemas.microsoft.com/office/drawing/2014/main" id="{710593BA-580C-5D4D-9807-02D483826E4D}"/>
              </a:ext>
            </a:extLst>
          </p:cNvPr>
          <p:cNvSpPr/>
          <p:nvPr/>
        </p:nvSpPr>
        <p:spPr>
          <a:xfrm>
            <a:off x="219457" y="1338388"/>
            <a:ext cx="4897511" cy="2230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US" sz="1600" b="1" dirty="0">
                <a:solidFill>
                  <a:schemeClr val="tx1"/>
                </a:solidFill>
                <a:latin typeface="Grotesque" panose="020B0504020202020204" pitchFamily="34" charset="0"/>
              </a:rPr>
              <a:t>Definition: </a:t>
            </a:r>
            <a:r>
              <a:rPr lang="en-US" sz="1600" dirty="0">
                <a:solidFill>
                  <a:schemeClr val="tx1"/>
                </a:solidFill>
                <a:latin typeface="Grotesque" panose="020B0504020202020204" pitchFamily="34" charset="0"/>
              </a:rPr>
              <a:t>Infection of the RBCs by </a:t>
            </a:r>
            <a:r>
              <a:rPr lang="en-US" sz="1600" b="1" dirty="0">
                <a:solidFill>
                  <a:schemeClr val="tx1"/>
                </a:solidFill>
                <a:latin typeface="Grotesque" panose="020B0504020202020204" pitchFamily="34" charset="0"/>
              </a:rPr>
              <a:t>plasmodium</a:t>
            </a:r>
            <a:r>
              <a:rPr lang="en-US" sz="1600" dirty="0">
                <a:solidFill>
                  <a:schemeClr val="tx1"/>
                </a:solidFill>
                <a:latin typeface="Grotesque" panose="020B0504020202020204" pitchFamily="34" charset="0"/>
              </a:rPr>
              <a:t> parasites; spread by</a:t>
            </a:r>
            <a:r>
              <a:rPr lang="en-US" sz="1600" dirty="0">
                <a:solidFill>
                  <a:srgbClr val="FF0000"/>
                </a:solidFill>
                <a:latin typeface="Grotesque" panose="020B0504020202020204" pitchFamily="34" charset="0"/>
              </a:rPr>
              <a:t> </a:t>
            </a:r>
            <a:r>
              <a:rPr lang="en-US" sz="1600" b="1" dirty="0">
                <a:solidFill>
                  <a:srgbClr val="C00000"/>
                </a:solidFill>
                <a:latin typeface="Grotesque" panose="020B0504020202020204" pitchFamily="34" charset="0"/>
              </a:rPr>
              <a:t>female Anopheles mosquito</a:t>
            </a:r>
          </a:p>
          <a:p>
            <a:pPr defTabSz="609630"/>
            <a:endParaRPr lang="en-US" sz="1600" b="1" dirty="0">
              <a:solidFill>
                <a:schemeClr val="tx1"/>
              </a:solidFill>
              <a:latin typeface="Grotesque" panose="020B0504020202020204" pitchFamily="34" charset="0"/>
            </a:endParaRPr>
          </a:p>
          <a:p>
            <a:r>
              <a:rPr lang="en-US" sz="1600" b="1" dirty="0">
                <a:solidFill>
                  <a:schemeClr val="tx1"/>
                </a:solidFill>
                <a:latin typeface="Grotesque" panose="020B0504020202020204" pitchFamily="34" charset="0"/>
              </a:rPr>
              <a:t>Aetiology: </a:t>
            </a:r>
          </a:p>
          <a:p>
            <a:pPr marL="285750" indent="-285750">
              <a:buFont typeface="Arial" panose="020B0604020202020204" pitchFamily="34" charset="0"/>
              <a:buChar char="•"/>
            </a:pPr>
            <a:r>
              <a:rPr lang="en-US" sz="1600" b="1" dirty="0">
                <a:solidFill>
                  <a:srgbClr val="C00000"/>
                </a:solidFill>
              </a:rPr>
              <a:t>80%: plasmodium falciparum </a:t>
            </a:r>
            <a:r>
              <a:rPr lang="en-US" sz="1600" dirty="0">
                <a:solidFill>
                  <a:schemeClr val="tx1"/>
                </a:solidFill>
                <a:sym typeface="Wingdings" pitchFamily="2" charset="2"/>
              </a:rPr>
              <a:t> severe malaria</a:t>
            </a:r>
            <a:endParaRPr lang="en-US" sz="1600" dirty="0">
              <a:solidFill>
                <a:schemeClr val="tx1"/>
              </a:solidFill>
            </a:endParaRPr>
          </a:p>
          <a:p>
            <a:pPr marL="285750" indent="-285750">
              <a:buFont typeface="Arial" panose="020B0604020202020204" pitchFamily="34" charset="0"/>
              <a:buChar char="•"/>
            </a:pPr>
            <a:r>
              <a:rPr lang="en-US" sz="1600" dirty="0">
                <a:solidFill>
                  <a:schemeClr val="tx1"/>
                </a:solidFill>
              </a:rPr>
              <a:t>20%: plasmodium vivax (most common), plasmodium ovale + plasmodium malariae </a:t>
            </a:r>
            <a:r>
              <a:rPr lang="en-US" sz="1600" dirty="0">
                <a:solidFill>
                  <a:schemeClr val="tx1"/>
                </a:solidFill>
                <a:sym typeface="Wingdings" pitchFamily="2" charset="2"/>
              </a:rPr>
              <a:t> “benign malaria</a:t>
            </a:r>
            <a:endParaRPr lang="en-US" sz="1600" b="1" dirty="0">
              <a:solidFill>
                <a:schemeClr val="tx1"/>
              </a:solidFill>
              <a:latin typeface="Grotesque" panose="020B0504020202020204" pitchFamily="34" charset="0"/>
            </a:endParaRPr>
          </a:p>
          <a:p>
            <a:pPr defTabSz="609630"/>
            <a:endParaRPr lang="en-US" sz="1600" dirty="0">
              <a:solidFill>
                <a:prstClr val="black"/>
              </a:solidFill>
              <a:latin typeface="Grotesque" panose="020B0504020202020204" pitchFamily="34" charset="0"/>
            </a:endParaRPr>
          </a:p>
        </p:txBody>
      </p:sp>
      <p:sp>
        <p:nvSpPr>
          <p:cNvPr id="73" name="Rectangle 72">
            <a:extLst>
              <a:ext uri="{FF2B5EF4-FFF2-40B4-BE49-F238E27FC236}">
                <a16:creationId xmlns:a16="http://schemas.microsoft.com/office/drawing/2014/main" id="{79234476-4EEC-9942-92EB-E7909C283E58}"/>
              </a:ext>
            </a:extLst>
          </p:cNvPr>
          <p:cNvSpPr/>
          <p:nvPr/>
        </p:nvSpPr>
        <p:spPr>
          <a:xfrm>
            <a:off x="219456" y="4256518"/>
            <a:ext cx="4897511" cy="2498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latin typeface="Grotesque" panose="020B0504020202020204" pitchFamily="34" charset="0"/>
              </a:rPr>
              <a:t>General signs/symptoms:</a:t>
            </a:r>
            <a:r>
              <a:rPr lang="en-US" sz="1400" dirty="0">
                <a:solidFill>
                  <a:schemeClr val="tx1"/>
                </a:solidFill>
                <a:latin typeface="Grotesque" panose="020B0504020202020204" pitchFamily="34" charset="0"/>
              </a:rPr>
              <a:t>  Fever, headache, splenomegaly, myalgia, arthralgia</a:t>
            </a:r>
          </a:p>
          <a:p>
            <a:endParaRPr lang="en-US" sz="1400" b="1" dirty="0">
              <a:solidFill>
                <a:schemeClr val="tx1"/>
              </a:solidFill>
              <a:latin typeface="Grotesque" panose="020B0504020202020204" pitchFamily="34" charset="0"/>
            </a:endParaRPr>
          </a:p>
          <a:p>
            <a:r>
              <a:rPr lang="en-US" sz="1400" b="1" dirty="0">
                <a:solidFill>
                  <a:schemeClr val="tx1"/>
                </a:solidFill>
                <a:latin typeface="Grotesque" panose="020B0504020202020204" pitchFamily="34" charset="0"/>
              </a:rPr>
              <a:t>Falciparum malaria signs/symptoms: </a:t>
            </a:r>
          </a:p>
          <a:p>
            <a:pPr marL="342900" indent="-342900">
              <a:buFont typeface="Arial" panose="020B0604020202020204" pitchFamily="34" charset="0"/>
              <a:buChar char="•"/>
            </a:pPr>
            <a:r>
              <a:rPr lang="en-US" sz="1400" b="1" dirty="0">
                <a:solidFill>
                  <a:schemeClr val="tx1"/>
                </a:solidFill>
                <a:latin typeface="Grotesque" panose="020B0504020202020204" pitchFamily="34" charset="0"/>
              </a:rPr>
              <a:t>Temperature &gt; 39</a:t>
            </a:r>
            <a:r>
              <a:rPr lang="en-GB" sz="1400" b="1" i="0" dirty="0">
                <a:solidFill>
                  <a:schemeClr val="tx1"/>
                </a:solidFill>
                <a:effectLst/>
                <a:latin typeface="Grotesque" panose="020B0504020202020204" pitchFamily="34" charset="0"/>
              </a:rPr>
              <a:t> °C </a:t>
            </a:r>
          </a:p>
          <a:p>
            <a:pPr marL="342900" indent="-342900">
              <a:buFont typeface="Arial" panose="020B0604020202020204" pitchFamily="34" charset="0"/>
              <a:buChar char="•"/>
            </a:pPr>
            <a:r>
              <a:rPr lang="en-GB" sz="1400" b="1" dirty="0">
                <a:solidFill>
                  <a:schemeClr val="tx1"/>
                </a:solidFill>
                <a:latin typeface="Grotesque" panose="020B0504020202020204" pitchFamily="34" charset="0"/>
              </a:rPr>
              <a:t>Severe anaemia </a:t>
            </a:r>
            <a:r>
              <a:rPr lang="en-GB" sz="1400" b="1" dirty="0">
                <a:solidFill>
                  <a:schemeClr val="tx1"/>
                </a:solidFill>
                <a:latin typeface="Grotesque" panose="020B0504020202020204" pitchFamily="34" charset="0"/>
                <a:sym typeface="Wingdings" pitchFamily="2" charset="2"/>
              </a:rPr>
              <a:t> blackwater fever</a:t>
            </a:r>
          </a:p>
          <a:p>
            <a:pPr marL="342900" indent="-342900">
              <a:buFont typeface="Arial" panose="020B0604020202020204" pitchFamily="34" charset="0"/>
              <a:buChar char="•"/>
            </a:pPr>
            <a:endParaRPr lang="en-US" sz="1400" b="1" dirty="0">
              <a:solidFill>
                <a:schemeClr val="tx1"/>
              </a:solidFill>
              <a:latin typeface="Grotesque" panose="020B0504020202020204" pitchFamily="34" charset="0"/>
            </a:endParaRPr>
          </a:p>
          <a:p>
            <a:r>
              <a:rPr lang="en-US" sz="1400" b="1" dirty="0">
                <a:solidFill>
                  <a:schemeClr val="tx1"/>
                </a:solidFill>
                <a:latin typeface="Grotesque" panose="020B0504020202020204" pitchFamily="34" charset="0"/>
              </a:rPr>
              <a:t>Non-falciparum malaria signs/symptoms: </a:t>
            </a:r>
          </a:p>
          <a:p>
            <a:pPr marL="342900" indent="-342900">
              <a:buFont typeface="Arial" panose="020B0604020202020204" pitchFamily="34" charset="0"/>
              <a:buChar char="•"/>
            </a:pPr>
            <a:r>
              <a:rPr lang="en-US" sz="1400" b="1" dirty="0">
                <a:solidFill>
                  <a:schemeClr val="tx1"/>
                </a:solidFill>
                <a:latin typeface="Grotesque" panose="020B0504020202020204" pitchFamily="34" charset="0"/>
              </a:rPr>
              <a:t>Plasmodium vivax/ovale: </a:t>
            </a:r>
            <a:r>
              <a:rPr lang="en-US" sz="1400" dirty="0">
                <a:solidFill>
                  <a:schemeClr val="tx1"/>
                </a:solidFill>
                <a:latin typeface="Grotesque" panose="020B0504020202020204" pitchFamily="34" charset="0"/>
              </a:rPr>
              <a:t>cyclical fever </a:t>
            </a:r>
            <a:r>
              <a:rPr lang="en-US" sz="1400" b="1" dirty="0">
                <a:solidFill>
                  <a:srgbClr val="C00000"/>
                </a:solidFill>
                <a:latin typeface="Grotesque" panose="020B0504020202020204" pitchFamily="34" charset="0"/>
              </a:rPr>
              <a:t>every 2 days</a:t>
            </a:r>
          </a:p>
          <a:p>
            <a:pPr marL="342900" indent="-342900">
              <a:buFont typeface="Arial" panose="020B0604020202020204" pitchFamily="34" charset="0"/>
              <a:buChar char="•"/>
            </a:pPr>
            <a:r>
              <a:rPr lang="en-US" sz="1400" b="1" dirty="0">
                <a:solidFill>
                  <a:schemeClr val="tx1"/>
                </a:solidFill>
                <a:latin typeface="Grotesque" panose="020B0504020202020204" pitchFamily="34" charset="0"/>
              </a:rPr>
              <a:t>Plasmodium malariae</a:t>
            </a:r>
            <a:r>
              <a:rPr lang="en-US" sz="1400" dirty="0">
                <a:solidFill>
                  <a:schemeClr val="tx1"/>
                </a:solidFill>
                <a:latin typeface="Grotesque" panose="020B0504020202020204" pitchFamily="34" charset="0"/>
              </a:rPr>
              <a:t>: cyclical fever</a:t>
            </a:r>
            <a:r>
              <a:rPr lang="en-US" sz="1400" b="1" dirty="0">
                <a:solidFill>
                  <a:schemeClr val="tx1"/>
                </a:solidFill>
                <a:latin typeface="Grotesque" panose="020B0504020202020204" pitchFamily="34" charset="0"/>
              </a:rPr>
              <a:t> </a:t>
            </a:r>
            <a:r>
              <a:rPr lang="en-US" sz="1400" b="1" dirty="0">
                <a:solidFill>
                  <a:srgbClr val="C00000"/>
                </a:solidFill>
                <a:latin typeface="Grotesque" panose="020B0504020202020204" pitchFamily="34" charset="0"/>
              </a:rPr>
              <a:t>every 3 days</a:t>
            </a:r>
            <a:endParaRPr lang="en-US" sz="1400" dirty="0">
              <a:solidFill>
                <a:srgbClr val="C00000"/>
              </a:solidFill>
              <a:latin typeface="Grotesque" panose="020B0504020202020204" pitchFamily="34" charset="0"/>
            </a:endParaRPr>
          </a:p>
          <a:p>
            <a:pPr defTabSz="609630"/>
            <a:endParaRPr lang="en-US" sz="1800" dirty="0">
              <a:solidFill>
                <a:prstClr val="black"/>
              </a:solidFill>
              <a:latin typeface="Grotesque" panose="020B0504020202020204" pitchFamily="34" charset="0"/>
            </a:endParaRPr>
          </a:p>
        </p:txBody>
      </p:sp>
      <p:sp>
        <p:nvSpPr>
          <p:cNvPr id="77" name="Rectangle 76">
            <a:extLst>
              <a:ext uri="{FF2B5EF4-FFF2-40B4-BE49-F238E27FC236}">
                <a16:creationId xmlns:a16="http://schemas.microsoft.com/office/drawing/2014/main" id="{CAD85011-01BE-1346-903C-A2ED35F12850}"/>
              </a:ext>
            </a:extLst>
          </p:cNvPr>
          <p:cNvSpPr/>
          <p:nvPr/>
        </p:nvSpPr>
        <p:spPr>
          <a:xfrm>
            <a:off x="5146965" y="3643171"/>
            <a:ext cx="3829255" cy="4754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US" b="1" dirty="0">
                <a:solidFill>
                  <a:prstClr val="white"/>
                </a:solidFill>
                <a:latin typeface="Grotesque" panose="020B0504020202020204" pitchFamily="34" charset="0"/>
              </a:rPr>
              <a:t>Management: </a:t>
            </a:r>
          </a:p>
        </p:txBody>
      </p:sp>
      <p:sp>
        <p:nvSpPr>
          <p:cNvPr id="78" name="Rectangle 77">
            <a:extLst>
              <a:ext uri="{FF2B5EF4-FFF2-40B4-BE49-F238E27FC236}">
                <a16:creationId xmlns:a16="http://schemas.microsoft.com/office/drawing/2014/main" id="{14FECFE2-A13C-CE4E-A932-A93653138197}"/>
              </a:ext>
            </a:extLst>
          </p:cNvPr>
          <p:cNvSpPr/>
          <p:nvPr/>
        </p:nvSpPr>
        <p:spPr>
          <a:xfrm>
            <a:off x="5191968" y="1392900"/>
            <a:ext cx="3352787" cy="2132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rotesque" panose="020B0504020202020204" pitchFamily="34" charset="0"/>
              </a:rPr>
              <a:t>Gold Standard Investigation: </a:t>
            </a:r>
            <a:r>
              <a:rPr kumimoji="0" lang="en-GB" sz="1600" b="0" i="0" u="none" strike="noStrike" kern="0" cap="none" spc="0" normalizeH="0" baseline="0" noProof="0" dirty="0">
                <a:ln>
                  <a:noFill/>
                </a:ln>
                <a:solidFill>
                  <a:srgbClr val="040404"/>
                </a:solidFill>
                <a:effectLst/>
                <a:uLnTx/>
                <a:uFillTx/>
                <a:latin typeface="Grotesque" panose="020B0504020202020204" pitchFamily="34" charset="0"/>
                <a:ea typeface="ＭＳ Ｐゴシック" charset="0"/>
              </a:rPr>
              <a:t>Giemsa-stained </a:t>
            </a:r>
            <a:r>
              <a:rPr kumimoji="0" lang="en-GB" sz="1600" b="1" i="0" u="none" strike="noStrike" kern="0" cap="none" spc="0" normalizeH="0" baseline="0" noProof="0" dirty="0">
                <a:ln>
                  <a:noFill/>
                </a:ln>
                <a:solidFill>
                  <a:srgbClr val="C00000"/>
                </a:solidFill>
                <a:effectLst/>
                <a:uLnTx/>
                <a:uFillTx/>
                <a:latin typeface="Grotesque" panose="020B0504020202020204" pitchFamily="34" charset="0"/>
                <a:ea typeface="ＭＳ Ｐゴシック" charset="0"/>
              </a:rPr>
              <a:t>thick and thin blood smears</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GB" sz="1600" b="1" i="0" u="none" strike="noStrike" kern="0" cap="none" spc="0" normalizeH="0" baseline="0" noProof="0" dirty="0">
                <a:ln>
                  <a:noFill/>
                </a:ln>
                <a:solidFill>
                  <a:srgbClr val="040404"/>
                </a:solidFill>
                <a:effectLst/>
                <a:uLnTx/>
                <a:uFillTx/>
                <a:latin typeface="Grotesque" panose="020B0504020202020204" pitchFamily="34" charset="0"/>
                <a:ea typeface="ＭＳ Ｐゴシック" charset="0"/>
              </a:rPr>
              <a:t>Thick</a:t>
            </a:r>
            <a:r>
              <a:rPr kumimoji="0" lang="en-GB" sz="1600" b="0" i="0" u="none" strike="noStrike" kern="0" cap="none" spc="0" normalizeH="0" baseline="0" noProof="0" dirty="0">
                <a:ln>
                  <a:noFill/>
                </a:ln>
                <a:solidFill>
                  <a:srgbClr val="040404"/>
                </a:solidFill>
                <a:effectLst/>
                <a:uLnTx/>
                <a:uFillTx/>
                <a:latin typeface="Grotesque" panose="020B0504020202020204" pitchFamily="34" charset="0"/>
                <a:ea typeface="ＭＳ Ｐゴシック" charset="0"/>
              </a:rPr>
              <a:t> – detects </a:t>
            </a:r>
            <a:r>
              <a:rPr kumimoji="0" lang="en-GB" sz="1600" b="1" i="0" u="none" strike="noStrike" kern="0" cap="none" spc="0" normalizeH="0" baseline="0" noProof="0" dirty="0">
                <a:ln>
                  <a:noFill/>
                </a:ln>
                <a:solidFill>
                  <a:srgbClr val="C00000"/>
                </a:solidFill>
                <a:effectLst/>
                <a:uLnTx/>
                <a:uFillTx/>
                <a:latin typeface="Grotesque" panose="020B0504020202020204" pitchFamily="34" charset="0"/>
                <a:ea typeface="ＭＳ Ｐゴシック" charset="0"/>
              </a:rPr>
              <a:t>parasites present </a:t>
            </a:r>
            <a:r>
              <a:rPr kumimoji="0" lang="en-GB" sz="1600" b="0" i="0" u="none" strike="noStrike" kern="0" cap="none" spc="0" normalizeH="0" baseline="0" noProof="0" dirty="0">
                <a:ln>
                  <a:noFill/>
                </a:ln>
                <a:solidFill>
                  <a:srgbClr val="040404"/>
                </a:solidFill>
                <a:effectLst/>
                <a:uLnTx/>
                <a:uFillTx/>
                <a:latin typeface="Grotesque" panose="020B0504020202020204" pitchFamily="34" charset="0"/>
                <a:ea typeface="ＭＳ Ｐゴシック" charset="0"/>
              </a:rPr>
              <a:t>((higher sensitivity) – can be negative in pregnancy</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GB" sz="1600" b="1" i="0" u="none" strike="noStrike" kern="0" cap="none" spc="0" normalizeH="0" baseline="0" noProof="0" dirty="0">
                <a:ln>
                  <a:noFill/>
                </a:ln>
                <a:solidFill>
                  <a:srgbClr val="040404"/>
                </a:solidFill>
                <a:effectLst/>
                <a:uLnTx/>
                <a:uFillTx/>
                <a:latin typeface="Grotesque" panose="020B0504020202020204" pitchFamily="34" charset="0"/>
                <a:ea typeface="ＭＳ Ｐゴシック" charset="0"/>
              </a:rPr>
              <a:t>Thin</a:t>
            </a:r>
            <a:r>
              <a:rPr kumimoji="0" lang="en-GB" sz="1600" b="0" i="0" u="none" strike="noStrike" kern="0" cap="none" spc="0" normalizeH="0" baseline="0" noProof="0" dirty="0">
                <a:ln>
                  <a:noFill/>
                </a:ln>
                <a:solidFill>
                  <a:srgbClr val="040404"/>
                </a:solidFill>
                <a:effectLst/>
                <a:uLnTx/>
                <a:uFillTx/>
                <a:latin typeface="Grotesque" panose="020B0504020202020204" pitchFamily="34" charset="0"/>
                <a:ea typeface="ＭＳ Ｐゴシック" charset="0"/>
              </a:rPr>
              <a:t> – identifies </a:t>
            </a:r>
            <a:r>
              <a:rPr kumimoji="0" lang="en-GB" sz="1600" b="1" i="0" u="none" strike="noStrike" kern="0" cap="none" spc="0" normalizeH="0" baseline="0" noProof="0" dirty="0">
                <a:ln>
                  <a:noFill/>
                </a:ln>
                <a:solidFill>
                  <a:srgbClr val="C00000"/>
                </a:solidFill>
                <a:effectLst/>
                <a:uLnTx/>
                <a:uFillTx/>
                <a:latin typeface="Grotesque" panose="020B0504020202020204" pitchFamily="34" charset="0"/>
                <a:ea typeface="ＭＳ Ｐゴシック" charset="0"/>
              </a:rPr>
              <a:t>species</a:t>
            </a:r>
            <a:r>
              <a:rPr kumimoji="0" lang="en-GB" sz="1600" b="0" i="0" u="none" strike="noStrike" kern="0" cap="none" spc="0" normalizeH="0" baseline="0" noProof="0" dirty="0">
                <a:ln>
                  <a:noFill/>
                </a:ln>
                <a:solidFill>
                  <a:srgbClr val="040404"/>
                </a:solidFill>
                <a:effectLst/>
                <a:uLnTx/>
                <a:uFillTx/>
                <a:latin typeface="Grotesque" panose="020B0504020202020204" pitchFamily="34" charset="0"/>
                <a:ea typeface="ＭＳ Ｐゴシック" charset="0"/>
              </a:rPr>
              <a:t> (higher specificity</a:t>
            </a:r>
            <a:endParaRPr lang="en-US" sz="1200" b="1" dirty="0">
              <a:solidFill>
                <a:prstClr val="black"/>
              </a:solidFill>
              <a:latin typeface="Grotesque" panose="020B0504020202020204" pitchFamily="34" charset="0"/>
            </a:endParaRPr>
          </a:p>
        </p:txBody>
      </p:sp>
      <p:sp>
        <p:nvSpPr>
          <p:cNvPr id="80" name="Rectangle 79">
            <a:extLst>
              <a:ext uri="{FF2B5EF4-FFF2-40B4-BE49-F238E27FC236}">
                <a16:creationId xmlns:a16="http://schemas.microsoft.com/office/drawing/2014/main" id="{85124AC5-63B2-8542-A5C6-162AB3185962}"/>
              </a:ext>
            </a:extLst>
          </p:cNvPr>
          <p:cNvSpPr/>
          <p:nvPr/>
        </p:nvSpPr>
        <p:spPr>
          <a:xfrm>
            <a:off x="5191968" y="4256518"/>
            <a:ext cx="3784252" cy="2498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b="1" dirty="0">
                <a:solidFill>
                  <a:schemeClr val="tx1"/>
                </a:solidFill>
                <a:latin typeface="Grotesque" panose="020B0504020202020204" pitchFamily="34" charset="0"/>
              </a:rPr>
              <a:t>Uncomplicated: </a:t>
            </a:r>
            <a:r>
              <a:rPr lang="en-US" b="1" dirty="0">
                <a:solidFill>
                  <a:srgbClr val="C00000"/>
                </a:solidFill>
                <a:latin typeface="Grotesque" panose="020B0504020202020204" pitchFamily="34" charset="0"/>
              </a:rPr>
              <a:t>Chloroquine/Artemisinin combination therapy (ACT) </a:t>
            </a:r>
            <a:r>
              <a:rPr lang="en-US" dirty="0">
                <a:solidFill>
                  <a:schemeClr val="tx1"/>
                </a:solidFill>
                <a:latin typeface="Grotesque" panose="020B0504020202020204" pitchFamily="34" charset="0"/>
              </a:rPr>
              <a:t>(Avoid ACT in pregnancy)</a:t>
            </a:r>
          </a:p>
          <a:p>
            <a:pPr marL="342900" indent="-342900">
              <a:buFont typeface="Arial" panose="020B0604020202020204" pitchFamily="34" charset="0"/>
              <a:buChar char="•"/>
            </a:pPr>
            <a:r>
              <a:rPr lang="en-US" b="1" dirty="0">
                <a:solidFill>
                  <a:schemeClr val="tx1"/>
                </a:solidFill>
                <a:latin typeface="Grotesque" panose="020B0504020202020204" pitchFamily="34" charset="0"/>
              </a:rPr>
              <a:t>Complicated/Severe</a:t>
            </a:r>
            <a:r>
              <a:rPr lang="en-US" dirty="0">
                <a:solidFill>
                  <a:srgbClr val="C00000"/>
                </a:solidFill>
                <a:latin typeface="Grotesque" panose="020B0504020202020204" pitchFamily="34" charset="0"/>
              </a:rPr>
              <a:t>: </a:t>
            </a:r>
            <a:r>
              <a:rPr lang="en-US" b="1" dirty="0">
                <a:solidFill>
                  <a:srgbClr val="C00000"/>
                </a:solidFill>
                <a:latin typeface="Grotesque" panose="020B0504020202020204" pitchFamily="34" charset="0"/>
              </a:rPr>
              <a:t>IV artesunate</a:t>
            </a:r>
            <a:r>
              <a:rPr lang="en-US" b="1" dirty="0">
                <a:solidFill>
                  <a:schemeClr val="tx1"/>
                </a:solidFill>
                <a:latin typeface="Grotesque" panose="020B0504020202020204" pitchFamily="34" charset="0"/>
              </a:rPr>
              <a:t> </a:t>
            </a:r>
            <a:r>
              <a:rPr lang="en-US" dirty="0">
                <a:solidFill>
                  <a:schemeClr val="tx1"/>
                </a:solidFill>
                <a:latin typeface="Grotesque" panose="020B0504020202020204" pitchFamily="34" charset="0"/>
                <a:sym typeface="Wingdings" pitchFamily="2" charset="2"/>
              </a:rPr>
              <a:t>(can cause haemolysis so monitor with blood tests)</a:t>
            </a:r>
            <a:endParaRPr lang="en-US" dirty="0">
              <a:solidFill>
                <a:schemeClr val="tx1"/>
              </a:solidFill>
              <a:latin typeface="Grotesque" panose="020B0504020202020204" pitchFamily="34" charset="0"/>
            </a:endParaRPr>
          </a:p>
          <a:p>
            <a:pPr marL="285778" indent="-285778" defTabSz="609630">
              <a:buFont typeface="Zapf Dingbats"/>
              <a:buChar char="✶"/>
            </a:pPr>
            <a:endParaRPr lang="en-US" b="1" dirty="0">
              <a:solidFill>
                <a:prstClr val="black"/>
              </a:solidFill>
              <a:latin typeface="Grotesque" panose="020B0504020202020204" pitchFamily="34" charset="0"/>
            </a:endParaRPr>
          </a:p>
        </p:txBody>
      </p:sp>
      <p:sp>
        <p:nvSpPr>
          <p:cNvPr id="83" name="Rectangle 82">
            <a:extLst>
              <a:ext uri="{FF2B5EF4-FFF2-40B4-BE49-F238E27FC236}">
                <a16:creationId xmlns:a16="http://schemas.microsoft.com/office/drawing/2014/main" id="{ED596B1A-1BD8-D441-A841-4E7A2CD50D91}"/>
              </a:ext>
            </a:extLst>
          </p:cNvPr>
          <p:cNvSpPr/>
          <p:nvPr/>
        </p:nvSpPr>
        <p:spPr>
          <a:xfrm>
            <a:off x="9070296" y="3653711"/>
            <a:ext cx="2902250" cy="4754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US" b="1">
                <a:solidFill>
                  <a:prstClr val="white"/>
                </a:solidFill>
                <a:latin typeface="Grotesque" panose="020B0504020202020204" pitchFamily="34" charset="0"/>
              </a:rPr>
              <a:t>Complications: </a:t>
            </a:r>
          </a:p>
        </p:txBody>
      </p:sp>
      <p:sp>
        <p:nvSpPr>
          <p:cNvPr id="84" name="Rectangle 83">
            <a:extLst>
              <a:ext uri="{FF2B5EF4-FFF2-40B4-BE49-F238E27FC236}">
                <a16:creationId xmlns:a16="http://schemas.microsoft.com/office/drawing/2014/main" id="{D8325D33-4114-644C-9E68-54CA26E137EA}"/>
              </a:ext>
            </a:extLst>
          </p:cNvPr>
          <p:cNvSpPr/>
          <p:nvPr/>
        </p:nvSpPr>
        <p:spPr>
          <a:xfrm>
            <a:off x="9070294" y="4271881"/>
            <a:ext cx="2902248" cy="2498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78" indent="-285778" defTabSz="609630">
              <a:buFont typeface="Zapf Dingbats"/>
              <a:buChar char="✶"/>
            </a:pPr>
            <a:r>
              <a:rPr lang="en-US" dirty="0">
                <a:solidFill>
                  <a:prstClr val="black"/>
                </a:solidFill>
                <a:latin typeface="Grotesque" panose="020B0504020202020204" pitchFamily="34" charset="0"/>
              </a:rPr>
              <a:t>Coma</a:t>
            </a:r>
          </a:p>
          <a:p>
            <a:pPr marL="285778" indent="-285778" defTabSz="609630">
              <a:buFont typeface="Zapf Dingbats"/>
              <a:buChar char="✶"/>
            </a:pPr>
            <a:r>
              <a:rPr lang="en-US" dirty="0">
                <a:solidFill>
                  <a:prstClr val="black"/>
                </a:solidFill>
                <a:latin typeface="Grotesque" panose="020B0504020202020204" pitchFamily="34" charset="0"/>
              </a:rPr>
              <a:t>Cerebral Malaria</a:t>
            </a:r>
          </a:p>
          <a:p>
            <a:pPr marL="285778" indent="-285778" defTabSz="609630">
              <a:buFont typeface="Zapf Dingbats"/>
              <a:buChar char="✶"/>
            </a:pPr>
            <a:r>
              <a:rPr lang="en-US" dirty="0">
                <a:solidFill>
                  <a:prstClr val="black"/>
                </a:solidFill>
                <a:latin typeface="Grotesque" panose="020B0504020202020204" pitchFamily="34" charset="0"/>
              </a:rPr>
              <a:t>Renal Failure </a:t>
            </a:r>
          </a:p>
          <a:p>
            <a:pPr marL="285778" indent="-285778" defTabSz="609630">
              <a:buFont typeface="Zapf Dingbats"/>
              <a:buChar char="✶"/>
            </a:pPr>
            <a:endParaRPr lang="en-US" dirty="0">
              <a:solidFill>
                <a:prstClr val="black"/>
              </a:solidFill>
              <a:latin typeface="Grotesque" panose="020B0504020202020204" pitchFamily="34" charset="0"/>
            </a:endParaRPr>
          </a:p>
        </p:txBody>
      </p:sp>
      <p:pic>
        <p:nvPicPr>
          <p:cNvPr id="3" name="Picture 2" descr="Differences Between Thick Blood Smear and Thin Blood Smear">
            <a:extLst>
              <a:ext uri="{FF2B5EF4-FFF2-40B4-BE49-F238E27FC236}">
                <a16:creationId xmlns:a16="http://schemas.microsoft.com/office/drawing/2014/main" id="{B0D9D2E2-7984-7DF1-FED0-8C56632D74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9755" y="1465683"/>
            <a:ext cx="3352787" cy="1946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9249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61082F-5608-1A4E-93B0-DD84323EF15B}"/>
              </a:ext>
            </a:extLst>
          </p:cNvPr>
          <p:cNvSpPr/>
          <p:nvPr/>
        </p:nvSpPr>
        <p:spPr>
          <a:xfrm>
            <a:off x="219456" y="205549"/>
            <a:ext cx="4801158" cy="4754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US" b="1" dirty="0">
                <a:solidFill>
                  <a:prstClr val="white"/>
                </a:solidFill>
                <a:latin typeface="Grotesque" panose="020B0504020202020204" pitchFamily="34" charset="0"/>
              </a:rPr>
              <a:t>COVID-19: Summary slide</a:t>
            </a:r>
          </a:p>
        </p:txBody>
      </p:sp>
      <p:sp>
        <p:nvSpPr>
          <p:cNvPr id="63" name="Rectangle 62">
            <a:extLst>
              <a:ext uri="{FF2B5EF4-FFF2-40B4-BE49-F238E27FC236}">
                <a16:creationId xmlns:a16="http://schemas.microsoft.com/office/drawing/2014/main" id="{4EA11EAD-F5A2-7A43-94DF-E2949BA51A32}"/>
              </a:ext>
            </a:extLst>
          </p:cNvPr>
          <p:cNvSpPr/>
          <p:nvPr/>
        </p:nvSpPr>
        <p:spPr>
          <a:xfrm>
            <a:off x="219457" y="788632"/>
            <a:ext cx="2314901" cy="4754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US" b="1" dirty="0">
                <a:solidFill>
                  <a:prstClr val="white"/>
                </a:solidFill>
                <a:latin typeface="Grotesque" panose="020B0504020202020204" pitchFamily="34" charset="0"/>
              </a:rPr>
              <a:t>Aetiology: </a:t>
            </a:r>
          </a:p>
        </p:txBody>
      </p:sp>
      <p:sp>
        <p:nvSpPr>
          <p:cNvPr id="74" name="Rectangle 73">
            <a:extLst>
              <a:ext uri="{FF2B5EF4-FFF2-40B4-BE49-F238E27FC236}">
                <a16:creationId xmlns:a16="http://schemas.microsoft.com/office/drawing/2014/main" id="{0CAAEC57-94AC-0D44-88EE-4A5B868B7DF1}"/>
              </a:ext>
            </a:extLst>
          </p:cNvPr>
          <p:cNvSpPr/>
          <p:nvPr/>
        </p:nvSpPr>
        <p:spPr>
          <a:xfrm>
            <a:off x="5191972" y="788632"/>
            <a:ext cx="6780574" cy="4754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US" b="1">
                <a:solidFill>
                  <a:prstClr val="white"/>
                </a:solidFill>
                <a:latin typeface="Grotesque" panose="020B0504020202020204" pitchFamily="34" charset="0"/>
              </a:rPr>
              <a:t>Investigations: </a:t>
            </a:r>
          </a:p>
        </p:txBody>
      </p:sp>
      <p:sp>
        <p:nvSpPr>
          <p:cNvPr id="30" name="Rectangle 29">
            <a:extLst>
              <a:ext uri="{FF2B5EF4-FFF2-40B4-BE49-F238E27FC236}">
                <a16:creationId xmlns:a16="http://schemas.microsoft.com/office/drawing/2014/main" id="{A575CD0C-E540-774A-A202-1755EF1A551F}"/>
              </a:ext>
            </a:extLst>
          </p:cNvPr>
          <p:cNvSpPr/>
          <p:nvPr/>
        </p:nvSpPr>
        <p:spPr>
          <a:xfrm>
            <a:off x="219457" y="4162437"/>
            <a:ext cx="2314901" cy="4754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US" b="1">
                <a:solidFill>
                  <a:prstClr val="white"/>
                </a:solidFill>
                <a:latin typeface="Grotesque" panose="020B0504020202020204" pitchFamily="34" charset="0"/>
              </a:rPr>
              <a:t>History: </a:t>
            </a:r>
          </a:p>
        </p:txBody>
      </p:sp>
      <p:sp>
        <p:nvSpPr>
          <p:cNvPr id="31" name="Rectangle 30">
            <a:extLst>
              <a:ext uri="{FF2B5EF4-FFF2-40B4-BE49-F238E27FC236}">
                <a16:creationId xmlns:a16="http://schemas.microsoft.com/office/drawing/2014/main" id="{45D2AA16-E692-DA44-8CE1-E95A3A29779B}"/>
              </a:ext>
            </a:extLst>
          </p:cNvPr>
          <p:cNvSpPr/>
          <p:nvPr/>
        </p:nvSpPr>
        <p:spPr>
          <a:xfrm>
            <a:off x="219456" y="4637926"/>
            <a:ext cx="2314902" cy="2014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defTabSz="609630">
              <a:buFont typeface="Arial" panose="020B0604020202020204" pitchFamily="34" charset="0"/>
              <a:buChar char="•"/>
            </a:pPr>
            <a:r>
              <a:rPr lang="en-US" b="1" dirty="0">
                <a:solidFill>
                  <a:schemeClr val="tx1"/>
                </a:solidFill>
                <a:latin typeface="Grotesque" panose="020B0504020202020204" pitchFamily="34" charset="0"/>
              </a:rPr>
              <a:t>Dyspnoea </a:t>
            </a:r>
          </a:p>
          <a:p>
            <a:pPr marL="285750" indent="-285750" defTabSz="609630">
              <a:buFont typeface="Arial" panose="020B0604020202020204" pitchFamily="34" charset="0"/>
              <a:buChar char="•"/>
            </a:pPr>
            <a:r>
              <a:rPr lang="en-US" b="1" dirty="0">
                <a:solidFill>
                  <a:schemeClr val="tx1"/>
                </a:solidFill>
                <a:latin typeface="Grotesque" panose="020B0504020202020204" pitchFamily="34" charset="0"/>
              </a:rPr>
              <a:t>Fever </a:t>
            </a:r>
          </a:p>
          <a:p>
            <a:pPr marL="285750" indent="-285750" defTabSz="609630">
              <a:buFont typeface="Arial" panose="020B0604020202020204" pitchFamily="34" charset="0"/>
              <a:buChar char="•"/>
            </a:pPr>
            <a:r>
              <a:rPr lang="en-US" b="1" dirty="0">
                <a:solidFill>
                  <a:schemeClr val="tx1"/>
                </a:solidFill>
                <a:latin typeface="Grotesque" panose="020B0504020202020204" pitchFamily="34" charset="0"/>
              </a:rPr>
              <a:t>Cough </a:t>
            </a:r>
          </a:p>
          <a:p>
            <a:pPr marL="285750" indent="-285750" defTabSz="609630">
              <a:buFont typeface="Arial" panose="020B0604020202020204" pitchFamily="34" charset="0"/>
              <a:buChar char="•"/>
            </a:pPr>
            <a:r>
              <a:rPr lang="en-US" b="1" dirty="0">
                <a:solidFill>
                  <a:schemeClr val="tx1"/>
                </a:solidFill>
                <a:latin typeface="Grotesque" panose="020B0504020202020204" pitchFamily="34" charset="0"/>
              </a:rPr>
              <a:t>Headache </a:t>
            </a:r>
          </a:p>
          <a:p>
            <a:pPr marL="285750" indent="-285750" defTabSz="609630">
              <a:buFont typeface="Arial" panose="020B0604020202020204" pitchFamily="34" charset="0"/>
              <a:buChar char="•"/>
            </a:pPr>
            <a:r>
              <a:rPr lang="en-US" b="1" dirty="0">
                <a:solidFill>
                  <a:schemeClr val="tx1"/>
                </a:solidFill>
                <a:latin typeface="Grotesque" panose="020B0504020202020204" pitchFamily="34" charset="0"/>
              </a:rPr>
              <a:t>Altered smell and taste </a:t>
            </a:r>
          </a:p>
          <a:p>
            <a:pPr marL="285750" indent="-285750" defTabSz="609630">
              <a:buFont typeface="Arial" panose="020B0604020202020204" pitchFamily="34" charset="0"/>
              <a:buChar char="•"/>
            </a:pPr>
            <a:r>
              <a:rPr lang="en-US" b="1" dirty="0">
                <a:solidFill>
                  <a:schemeClr val="tx1"/>
                </a:solidFill>
                <a:latin typeface="Grotesque" panose="020B0504020202020204" pitchFamily="34" charset="0"/>
              </a:rPr>
              <a:t>GI disturbances</a:t>
            </a:r>
          </a:p>
        </p:txBody>
      </p:sp>
      <p:sp>
        <p:nvSpPr>
          <p:cNvPr id="60" name="Rectangle 59">
            <a:extLst>
              <a:ext uri="{FF2B5EF4-FFF2-40B4-BE49-F238E27FC236}">
                <a16:creationId xmlns:a16="http://schemas.microsoft.com/office/drawing/2014/main" id="{6FADD035-1090-9C41-B630-0F284577106A}"/>
              </a:ext>
            </a:extLst>
          </p:cNvPr>
          <p:cNvSpPr/>
          <p:nvPr/>
        </p:nvSpPr>
        <p:spPr>
          <a:xfrm>
            <a:off x="2705713" y="859649"/>
            <a:ext cx="2314901" cy="4754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US" b="1" dirty="0">
                <a:solidFill>
                  <a:prstClr val="white"/>
                </a:solidFill>
                <a:latin typeface="Grotesque" panose="020B0504020202020204" pitchFamily="34" charset="0"/>
              </a:rPr>
              <a:t>Differentials: </a:t>
            </a:r>
          </a:p>
        </p:txBody>
      </p:sp>
      <p:sp>
        <p:nvSpPr>
          <p:cNvPr id="61" name="Rectangle 60">
            <a:extLst>
              <a:ext uri="{FF2B5EF4-FFF2-40B4-BE49-F238E27FC236}">
                <a16:creationId xmlns:a16="http://schemas.microsoft.com/office/drawing/2014/main" id="{4EABA785-EF6C-5646-AB8B-2BB87D49BC68}"/>
              </a:ext>
            </a:extLst>
          </p:cNvPr>
          <p:cNvSpPr/>
          <p:nvPr/>
        </p:nvSpPr>
        <p:spPr>
          <a:xfrm>
            <a:off x="2705712" y="1497543"/>
            <a:ext cx="2314902" cy="430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US" b="1" dirty="0">
                <a:solidFill>
                  <a:srgbClr val="C00000"/>
                </a:solidFill>
                <a:latin typeface="Grotesque" panose="020B0504020202020204" pitchFamily="34" charset="0"/>
              </a:rPr>
              <a:t>Pneumonia</a:t>
            </a:r>
          </a:p>
        </p:txBody>
      </p:sp>
      <p:sp>
        <p:nvSpPr>
          <p:cNvPr id="62" name="Rectangle 61">
            <a:extLst>
              <a:ext uri="{FF2B5EF4-FFF2-40B4-BE49-F238E27FC236}">
                <a16:creationId xmlns:a16="http://schemas.microsoft.com/office/drawing/2014/main" id="{C83325AE-A773-EE45-8509-D6AD4D6823A2}"/>
              </a:ext>
            </a:extLst>
          </p:cNvPr>
          <p:cNvSpPr/>
          <p:nvPr/>
        </p:nvSpPr>
        <p:spPr>
          <a:xfrm>
            <a:off x="2716028" y="2201627"/>
            <a:ext cx="2314902" cy="430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US" b="1" dirty="0">
                <a:solidFill>
                  <a:srgbClr val="C00000"/>
                </a:solidFill>
                <a:latin typeface="Grotesque" panose="020B0504020202020204" pitchFamily="34" charset="0"/>
              </a:rPr>
              <a:t>Influenza</a:t>
            </a:r>
          </a:p>
        </p:txBody>
      </p:sp>
      <p:sp>
        <p:nvSpPr>
          <p:cNvPr id="64" name="Rectangle 63">
            <a:extLst>
              <a:ext uri="{FF2B5EF4-FFF2-40B4-BE49-F238E27FC236}">
                <a16:creationId xmlns:a16="http://schemas.microsoft.com/office/drawing/2014/main" id="{710593BA-580C-5D4D-9807-02D483826E4D}"/>
              </a:ext>
            </a:extLst>
          </p:cNvPr>
          <p:cNvSpPr/>
          <p:nvPr/>
        </p:nvSpPr>
        <p:spPr>
          <a:xfrm>
            <a:off x="219457" y="1338389"/>
            <a:ext cx="2314901" cy="2790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US" sz="1200" dirty="0">
                <a:solidFill>
                  <a:prstClr val="black"/>
                </a:solidFill>
                <a:latin typeface="Grotesque" panose="020B0504020202020204" pitchFamily="34" charset="0"/>
              </a:rPr>
              <a:t>A potentially severe acute respiratory infection caused by the novel coronavirus severe acute respiratory coronavirus 2 (SARS-CoV-2). </a:t>
            </a:r>
          </a:p>
          <a:p>
            <a:pPr defTabSz="609630"/>
            <a:endParaRPr lang="en-US" sz="1200" dirty="0">
              <a:solidFill>
                <a:prstClr val="black"/>
              </a:solidFill>
              <a:latin typeface="Grotesque" panose="020B0504020202020204" pitchFamily="34" charset="0"/>
            </a:endParaRPr>
          </a:p>
          <a:p>
            <a:pPr defTabSz="609630"/>
            <a:r>
              <a:rPr lang="en-US" sz="1200" dirty="0">
                <a:solidFill>
                  <a:prstClr val="black"/>
                </a:solidFill>
                <a:latin typeface="Grotesque" panose="020B0504020202020204" pitchFamily="34" charset="0"/>
              </a:rPr>
              <a:t>SARS-CoV-2 attaches to ACE2 receptor on target host cells. ACE2 is highly expressed in upper and lower respiratory tract but also in myocardial, renal epithelial, enterocytes and endothelial cells of multiple organs.</a:t>
            </a:r>
          </a:p>
        </p:txBody>
      </p:sp>
      <p:sp>
        <p:nvSpPr>
          <p:cNvPr id="77" name="Rectangle 76">
            <a:extLst>
              <a:ext uri="{FF2B5EF4-FFF2-40B4-BE49-F238E27FC236}">
                <a16:creationId xmlns:a16="http://schemas.microsoft.com/office/drawing/2014/main" id="{CAD85011-01BE-1346-903C-A2ED35F12850}"/>
              </a:ext>
            </a:extLst>
          </p:cNvPr>
          <p:cNvSpPr/>
          <p:nvPr/>
        </p:nvSpPr>
        <p:spPr>
          <a:xfrm>
            <a:off x="2711461" y="3644588"/>
            <a:ext cx="6193231" cy="49373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US" b="1">
                <a:solidFill>
                  <a:prstClr val="white"/>
                </a:solidFill>
                <a:latin typeface="Grotesque" panose="020B0504020202020204" pitchFamily="34" charset="0"/>
              </a:rPr>
              <a:t>Management: </a:t>
            </a:r>
          </a:p>
        </p:txBody>
      </p:sp>
      <p:sp>
        <p:nvSpPr>
          <p:cNvPr id="78" name="Rectangle 77">
            <a:extLst>
              <a:ext uri="{FF2B5EF4-FFF2-40B4-BE49-F238E27FC236}">
                <a16:creationId xmlns:a16="http://schemas.microsoft.com/office/drawing/2014/main" id="{14FECFE2-A13C-CE4E-A932-A93653138197}"/>
              </a:ext>
            </a:extLst>
          </p:cNvPr>
          <p:cNvSpPr/>
          <p:nvPr/>
        </p:nvSpPr>
        <p:spPr>
          <a:xfrm>
            <a:off x="5191968" y="1392900"/>
            <a:ext cx="3706976" cy="220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defTabSz="609630">
              <a:buFont typeface="Arial" panose="020B0604020202020204" pitchFamily="34" charset="0"/>
              <a:buChar char="•"/>
            </a:pPr>
            <a:r>
              <a:rPr lang="en-US" b="1" dirty="0">
                <a:solidFill>
                  <a:prstClr val="black"/>
                </a:solidFill>
                <a:latin typeface="Grotesque" panose="020B0504020202020204" pitchFamily="34" charset="0"/>
              </a:rPr>
              <a:t>RT-PCR: </a:t>
            </a:r>
            <a:r>
              <a:rPr lang="en-US" dirty="0">
                <a:solidFill>
                  <a:prstClr val="black"/>
                </a:solidFill>
                <a:latin typeface="Grotesque" panose="020B0504020202020204" pitchFamily="34" charset="0"/>
              </a:rPr>
              <a:t>+ve for SARS-CoV2 viral DNA </a:t>
            </a:r>
          </a:p>
          <a:p>
            <a:pPr marL="285750" indent="-285750" defTabSz="609630">
              <a:buFont typeface="Arial" panose="020B0604020202020204" pitchFamily="34" charset="0"/>
              <a:buChar char="•"/>
            </a:pPr>
            <a:r>
              <a:rPr lang="en-US" b="1" dirty="0">
                <a:solidFill>
                  <a:prstClr val="black"/>
                </a:solidFill>
                <a:latin typeface="Grotesque" panose="020B0504020202020204" pitchFamily="34" charset="0"/>
              </a:rPr>
              <a:t>Pulse oximetry: </a:t>
            </a:r>
            <a:r>
              <a:rPr lang="en-US" dirty="0">
                <a:solidFill>
                  <a:prstClr val="black"/>
                </a:solidFill>
                <a:latin typeface="Grotesque" panose="020B0504020202020204" pitchFamily="34" charset="0"/>
              </a:rPr>
              <a:t>Low O</a:t>
            </a:r>
            <a:r>
              <a:rPr lang="en-US" baseline="-25000" dirty="0">
                <a:solidFill>
                  <a:prstClr val="black"/>
                </a:solidFill>
                <a:latin typeface="Grotesque" panose="020B0504020202020204" pitchFamily="34" charset="0"/>
              </a:rPr>
              <a:t>2</a:t>
            </a:r>
            <a:r>
              <a:rPr lang="en-US" dirty="0">
                <a:solidFill>
                  <a:prstClr val="black"/>
                </a:solidFill>
                <a:latin typeface="Grotesque" panose="020B0504020202020204" pitchFamily="34" charset="0"/>
              </a:rPr>
              <a:t> saturation if moderate/severe</a:t>
            </a:r>
          </a:p>
          <a:p>
            <a:pPr marL="285750" indent="-285750" defTabSz="609630">
              <a:buFont typeface="Arial" panose="020B0604020202020204" pitchFamily="34" charset="0"/>
              <a:buChar char="•"/>
            </a:pPr>
            <a:r>
              <a:rPr lang="en-US" b="1" dirty="0">
                <a:solidFill>
                  <a:prstClr val="black"/>
                </a:solidFill>
                <a:latin typeface="Grotesque" panose="020B0504020202020204" pitchFamily="34" charset="0"/>
              </a:rPr>
              <a:t>Routine Bloods: </a:t>
            </a:r>
          </a:p>
          <a:p>
            <a:pPr marL="285750" indent="-285750" defTabSz="609630">
              <a:buFont typeface="Arial" panose="020B0604020202020204" pitchFamily="34" charset="0"/>
              <a:buChar char="•"/>
            </a:pPr>
            <a:r>
              <a:rPr lang="en-US" b="1" dirty="0">
                <a:solidFill>
                  <a:prstClr val="black"/>
                </a:solidFill>
                <a:latin typeface="Grotesque" panose="020B0504020202020204" pitchFamily="34" charset="0"/>
              </a:rPr>
              <a:t>CXR/Chest CT: </a:t>
            </a:r>
            <a:r>
              <a:rPr lang="en-US" dirty="0">
                <a:solidFill>
                  <a:prstClr val="black"/>
                </a:solidFill>
                <a:latin typeface="Grotesque" panose="020B0504020202020204" pitchFamily="34" charset="0"/>
              </a:rPr>
              <a:t>Ground glass opacity + consolidation</a:t>
            </a:r>
          </a:p>
        </p:txBody>
      </p:sp>
      <p:sp>
        <p:nvSpPr>
          <p:cNvPr id="80" name="Rectangle 79">
            <a:extLst>
              <a:ext uri="{FF2B5EF4-FFF2-40B4-BE49-F238E27FC236}">
                <a16:creationId xmlns:a16="http://schemas.microsoft.com/office/drawing/2014/main" id="{85124AC5-63B2-8542-A5C6-162AB3185962}"/>
              </a:ext>
            </a:extLst>
          </p:cNvPr>
          <p:cNvSpPr/>
          <p:nvPr/>
        </p:nvSpPr>
        <p:spPr>
          <a:xfrm>
            <a:off x="2705712" y="4189104"/>
            <a:ext cx="6193232" cy="24633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78" indent="-285778" defTabSz="609630">
              <a:buFont typeface="Zapf Dingbats"/>
              <a:buChar char="✶"/>
            </a:pPr>
            <a:r>
              <a:rPr lang="en-US" b="1" dirty="0">
                <a:solidFill>
                  <a:prstClr val="black"/>
                </a:solidFill>
                <a:latin typeface="Grotesque" panose="020B0504020202020204" pitchFamily="34" charset="0"/>
              </a:rPr>
              <a:t>Mild/Moderate COVID-19: </a:t>
            </a:r>
            <a:r>
              <a:rPr lang="en-US" dirty="0">
                <a:solidFill>
                  <a:prstClr val="black"/>
                </a:solidFill>
                <a:latin typeface="Grotesque" panose="020B0504020202020204" pitchFamily="34" charset="0"/>
              </a:rPr>
              <a:t>Bed rest, paracetamol, ibuprofen, maintain hydration, monitor O</a:t>
            </a:r>
            <a:r>
              <a:rPr lang="en-US" baseline="-25000" dirty="0">
                <a:solidFill>
                  <a:prstClr val="black"/>
                </a:solidFill>
                <a:latin typeface="Grotesque" panose="020B0504020202020204" pitchFamily="34" charset="0"/>
              </a:rPr>
              <a:t>2</a:t>
            </a:r>
            <a:r>
              <a:rPr lang="en-US" dirty="0">
                <a:solidFill>
                  <a:prstClr val="black"/>
                </a:solidFill>
                <a:latin typeface="Grotesque" panose="020B0504020202020204" pitchFamily="34" charset="0"/>
              </a:rPr>
              <a:t> saturation </a:t>
            </a:r>
          </a:p>
          <a:p>
            <a:pPr marL="285778" indent="-285778" defTabSz="609630">
              <a:buFont typeface="Zapf Dingbats"/>
              <a:buChar char="✶"/>
            </a:pPr>
            <a:r>
              <a:rPr lang="en-US" b="1" dirty="0">
                <a:solidFill>
                  <a:prstClr val="black"/>
                </a:solidFill>
                <a:latin typeface="Grotesque" panose="020B0504020202020204" pitchFamily="34" charset="0"/>
              </a:rPr>
              <a:t>Severe COVID-19: </a:t>
            </a:r>
            <a:r>
              <a:rPr lang="en-US" dirty="0">
                <a:solidFill>
                  <a:prstClr val="black"/>
                </a:solidFill>
                <a:latin typeface="Grotesque" panose="020B0504020202020204" pitchFamily="34" charset="0"/>
              </a:rPr>
              <a:t>Hospital admission. Oxygen therapy, VTE prophylaxis, dexamethasone, remdesivir, IL-6 inhibitor e.g., tocilizumab or Janus kinase (JAK) inhibitor e.g., baricitinib, consider ICU admission for ventilation/ECMO</a:t>
            </a:r>
          </a:p>
        </p:txBody>
      </p:sp>
      <p:sp>
        <p:nvSpPr>
          <p:cNvPr id="83" name="Rectangle 82">
            <a:extLst>
              <a:ext uri="{FF2B5EF4-FFF2-40B4-BE49-F238E27FC236}">
                <a16:creationId xmlns:a16="http://schemas.microsoft.com/office/drawing/2014/main" id="{ED596B1A-1BD8-D441-A841-4E7A2CD50D91}"/>
              </a:ext>
            </a:extLst>
          </p:cNvPr>
          <p:cNvSpPr/>
          <p:nvPr/>
        </p:nvSpPr>
        <p:spPr>
          <a:xfrm>
            <a:off x="9070296" y="3653711"/>
            <a:ext cx="2902250" cy="4754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US" b="1">
                <a:solidFill>
                  <a:prstClr val="white"/>
                </a:solidFill>
                <a:latin typeface="Grotesque" panose="020B0504020202020204" pitchFamily="34" charset="0"/>
              </a:rPr>
              <a:t>Complications: </a:t>
            </a:r>
          </a:p>
        </p:txBody>
      </p:sp>
      <p:sp>
        <p:nvSpPr>
          <p:cNvPr id="84" name="Rectangle 83">
            <a:extLst>
              <a:ext uri="{FF2B5EF4-FFF2-40B4-BE49-F238E27FC236}">
                <a16:creationId xmlns:a16="http://schemas.microsoft.com/office/drawing/2014/main" id="{D8325D33-4114-644C-9E68-54CA26E137EA}"/>
              </a:ext>
            </a:extLst>
          </p:cNvPr>
          <p:cNvSpPr/>
          <p:nvPr/>
        </p:nvSpPr>
        <p:spPr>
          <a:xfrm>
            <a:off x="9070297" y="4194471"/>
            <a:ext cx="2902248" cy="698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78" indent="-285778" defTabSz="609630">
              <a:buFont typeface="Zapf Dingbats"/>
              <a:buChar char="✶"/>
            </a:pPr>
            <a:r>
              <a:rPr lang="en-US" dirty="0">
                <a:solidFill>
                  <a:prstClr val="black"/>
                </a:solidFill>
                <a:latin typeface="Grotesque" panose="020B0504020202020204" pitchFamily="34" charset="0"/>
              </a:rPr>
              <a:t>ARDS</a:t>
            </a:r>
          </a:p>
        </p:txBody>
      </p:sp>
      <p:sp>
        <p:nvSpPr>
          <p:cNvPr id="85" name="Rectangle 84">
            <a:extLst>
              <a:ext uri="{FF2B5EF4-FFF2-40B4-BE49-F238E27FC236}">
                <a16:creationId xmlns:a16="http://schemas.microsoft.com/office/drawing/2014/main" id="{2467A78F-6E31-404E-8DE6-1185FCEFF555}"/>
              </a:ext>
            </a:extLst>
          </p:cNvPr>
          <p:cNvSpPr/>
          <p:nvPr/>
        </p:nvSpPr>
        <p:spPr>
          <a:xfrm>
            <a:off x="9070292" y="4958262"/>
            <a:ext cx="2902250" cy="585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78" indent="-285778" defTabSz="609630">
              <a:buFont typeface="Zapf Dingbats"/>
              <a:buChar char="✶"/>
            </a:pPr>
            <a:r>
              <a:rPr lang="en-US" dirty="0">
                <a:solidFill>
                  <a:prstClr val="black"/>
                </a:solidFill>
                <a:latin typeface="Grotesque" panose="020B0504020202020204" pitchFamily="34" charset="0"/>
              </a:rPr>
              <a:t>Thrombosis (due to hypercoagulable state)</a:t>
            </a:r>
          </a:p>
        </p:txBody>
      </p:sp>
      <p:sp>
        <p:nvSpPr>
          <p:cNvPr id="86" name="Rectangle 85">
            <a:extLst>
              <a:ext uri="{FF2B5EF4-FFF2-40B4-BE49-F238E27FC236}">
                <a16:creationId xmlns:a16="http://schemas.microsoft.com/office/drawing/2014/main" id="{9EC9291D-53EC-9240-8C1C-D5C8545245F3}"/>
              </a:ext>
            </a:extLst>
          </p:cNvPr>
          <p:cNvSpPr/>
          <p:nvPr/>
        </p:nvSpPr>
        <p:spPr>
          <a:xfrm>
            <a:off x="9070292" y="5664575"/>
            <a:ext cx="2902250" cy="854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78" indent="-285778" defTabSz="609630">
              <a:buFont typeface="Zapf Dingbats"/>
              <a:buChar char="✶"/>
            </a:pPr>
            <a:r>
              <a:rPr lang="en-US" dirty="0">
                <a:solidFill>
                  <a:prstClr val="black"/>
                </a:solidFill>
                <a:latin typeface="Grotesque" panose="020B0504020202020204" pitchFamily="34" charset="0"/>
              </a:rPr>
              <a:t>Post COVID-19 syndrome (long COVID)</a:t>
            </a:r>
          </a:p>
        </p:txBody>
      </p:sp>
      <p:sp>
        <p:nvSpPr>
          <p:cNvPr id="3" name="Rectangle 2">
            <a:extLst>
              <a:ext uri="{FF2B5EF4-FFF2-40B4-BE49-F238E27FC236}">
                <a16:creationId xmlns:a16="http://schemas.microsoft.com/office/drawing/2014/main" id="{79BD4378-CAA1-B8DE-BAD5-AF4F6775CDB1}"/>
              </a:ext>
            </a:extLst>
          </p:cNvPr>
          <p:cNvSpPr/>
          <p:nvPr/>
        </p:nvSpPr>
        <p:spPr>
          <a:xfrm>
            <a:off x="2705712" y="2923107"/>
            <a:ext cx="2314902" cy="430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US" b="1" dirty="0">
                <a:solidFill>
                  <a:srgbClr val="C00000"/>
                </a:solidFill>
                <a:latin typeface="Grotesque" panose="020B0504020202020204" pitchFamily="34" charset="0"/>
              </a:rPr>
              <a:t>Common Cold</a:t>
            </a:r>
          </a:p>
        </p:txBody>
      </p:sp>
      <p:pic>
        <p:nvPicPr>
          <p:cNvPr id="26626" name="Picture 2" descr="Sensitivity of Chest CT for COVID-19: Comparison to RT-PCR | Radiology">
            <a:extLst>
              <a:ext uri="{FF2B5EF4-FFF2-40B4-BE49-F238E27FC236}">
                <a16:creationId xmlns:a16="http://schemas.microsoft.com/office/drawing/2014/main" id="{96CBE2BC-86CD-EA2C-0CCA-C4694FA4CC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9982" y="1422433"/>
            <a:ext cx="2908447" cy="1931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772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61082F-5608-1A4E-93B0-DD84323EF15B}"/>
              </a:ext>
            </a:extLst>
          </p:cNvPr>
          <p:cNvSpPr/>
          <p:nvPr/>
        </p:nvSpPr>
        <p:spPr>
          <a:xfrm>
            <a:off x="219456" y="205549"/>
            <a:ext cx="4801158" cy="4754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US" b="1" dirty="0">
                <a:solidFill>
                  <a:prstClr val="white"/>
                </a:solidFill>
                <a:latin typeface="Grotesque" panose="020B0504020202020204" pitchFamily="34" charset="0"/>
              </a:rPr>
              <a:t>Surgical Site Infection: Summary slide</a:t>
            </a:r>
          </a:p>
        </p:txBody>
      </p:sp>
      <p:sp>
        <p:nvSpPr>
          <p:cNvPr id="63" name="Rectangle 62">
            <a:extLst>
              <a:ext uri="{FF2B5EF4-FFF2-40B4-BE49-F238E27FC236}">
                <a16:creationId xmlns:a16="http://schemas.microsoft.com/office/drawing/2014/main" id="{4EA11EAD-F5A2-7A43-94DF-E2949BA51A32}"/>
              </a:ext>
            </a:extLst>
          </p:cNvPr>
          <p:cNvSpPr/>
          <p:nvPr/>
        </p:nvSpPr>
        <p:spPr>
          <a:xfrm>
            <a:off x="219457" y="788632"/>
            <a:ext cx="4801157" cy="4754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US" b="1" dirty="0">
                <a:solidFill>
                  <a:prstClr val="white"/>
                </a:solidFill>
                <a:latin typeface="Grotesque" panose="020B0504020202020204" pitchFamily="34" charset="0"/>
              </a:rPr>
              <a:t>Aetiology: </a:t>
            </a:r>
          </a:p>
        </p:txBody>
      </p:sp>
      <p:sp>
        <p:nvSpPr>
          <p:cNvPr id="64" name="Rectangle 63">
            <a:extLst>
              <a:ext uri="{FF2B5EF4-FFF2-40B4-BE49-F238E27FC236}">
                <a16:creationId xmlns:a16="http://schemas.microsoft.com/office/drawing/2014/main" id="{710593BA-580C-5D4D-9807-02D483826E4D}"/>
              </a:ext>
            </a:extLst>
          </p:cNvPr>
          <p:cNvSpPr/>
          <p:nvPr/>
        </p:nvSpPr>
        <p:spPr>
          <a:xfrm>
            <a:off x="219457" y="1338388"/>
            <a:ext cx="4801157" cy="2090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defTabSz="609630">
              <a:buFont typeface="Arial" panose="020B0604020202020204" pitchFamily="34" charset="0"/>
              <a:buChar char="•"/>
            </a:pPr>
            <a:r>
              <a:rPr lang="en-GB" sz="1600" b="0" i="0" dirty="0">
                <a:solidFill>
                  <a:schemeClr val="tx1"/>
                </a:solidFill>
                <a:effectLst/>
                <a:latin typeface="Grotesque" panose="020B0504020202020204" pitchFamily="34" charset="0"/>
              </a:rPr>
              <a:t>Surgical site infections (SSI) may occur following a breach in tissue surfaces and allow normal commensals and other pathogens to initiate infection. </a:t>
            </a:r>
          </a:p>
          <a:p>
            <a:pPr marL="285750" indent="-285750" defTabSz="609630">
              <a:buFont typeface="Arial" panose="020B0604020202020204" pitchFamily="34" charset="0"/>
              <a:buChar char="•"/>
            </a:pPr>
            <a:r>
              <a:rPr lang="en-GB" sz="1600" b="0" i="0" dirty="0">
                <a:solidFill>
                  <a:schemeClr val="tx1"/>
                </a:solidFill>
                <a:effectLst/>
                <a:latin typeface="Grotesque" panose="020B0504020202020204" pitchFamily="34" charset="0"/>
              </a:rPr>
              <a:t>SSI comprise up to 20% of all healthcare-associated infections and at least 5% of patients undergoing surgery will develop an SSI as a result.</a:t>
            </a:r>
            <a:endParaRPr lang="en-US" sz="1600" dirty="0">
              <a:solidFill>
                <a:schemeClr val="tx1"/>
              </a:solidFill>
              <a:latin typeface="Grotesque" panose="020B0504020202020204" pitchFamily="34" charset="0"/>
            </a:endParaRPr>
          </a:p>
        </p:txBody>
      </p:sp>
      <p:sp>
        <p:nvSpPr>
          <p:cNvPr id="77" name="Rectangle 76">
            <a:extLst>
              <a:ext uri="{FF2B5EF4-FFF2-40B4-BE49-F238E27FC236}">
                <a16:creationId xmlns:a16="http://schemas.microsoft.com/office/drawing/2014/main" id="{CAD85011-01BE-1346-903C-A2ED35F12850}"/>
              </a:ext>
            </a:extLst>
          </p:cNvPr>
          <p:cNvSpPr/>
          <p:nvPr/>
        </p:nvSpPr>
        <p:spPr>
          <a:xfrm>
            <a:off x="219456" y="3644588"/>
            <a:ext cx="11753085" cy="49373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US" b="1" dirty="0">
                <a:solidFill>
                  <a:prstClr val="white"/>
                </a:solidFill>
                <a:latin typeface="Grotesque" panose="020B0504020202020204" pitchFamily="34" charset="0"/>
              </a:rPr>
              <a:t>Management/Prevention: </a:t>
            </a:r>
          </a:p>
        </p:txBody>
      </p:sp>
      <p:sp>
        <p:nvSpPr>
          <p:cNvPr id="78" name="Rectangle 77">
            <a:extLst>
              <a:ext uri="{FF2B5EF4-FFF2-40B4-BE49-F238E27FC236}">
                <a16:creationId xmlns:a16="http://schemas.microsoft.com/office/drawing/2014/main" id="{14FECFE2-A13C-CE4E-A932-A93653138197}"/>
              </a:ext>
            </a:extLst>
          </p:cNvPr>
          <p:cNvSpPr/>
          <p:nvPr/>
        </p:nvSpPr>
        <p:spPr>
          <a:xfrm>
            <a:off x="5191967" y="1319417"/>
            <a:ext cx="6780575" cy="2109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gn="l">
              <a:buFont typeface="Arial" panose="020B0604020202020204" pitchFamily="34" charset="0"/>
              <a:buChar char="•"/>
            </a:pPr>
            <a:r>
              <a:rPr lang="en-GB" b="0" i="0" dirty="0">
                <a:solidFill>
                  <a:schemeClr val="tx1"/>
                </a:solidFill>
                <a:effectLst/>
                <a:latin typeface="Grotesque" panose="020B0504020202020204" pitchFamily="34" charset="0"/>
              </a:rPr>
              <a:t>Shaving the wound using a razor (disposable clipper preferred)</a:t>
            </a:r>
          </a:p>
          <a:p>
            <a:pPr marL="285750" indent="-285750" algn="l">
              <a:buFont typeface="Arial" panose="020B0604020202020204" pitchFamily="34" charset="0"/>
              <a:buChar char="•"/>
            </a:pPr>
            <a:r>
              <a:rPr lang="en-GB" b="0" i="0" dirty="0">
                <a:solidFill>
                  <a:schemeClr val="tx1"/>
                </a:solidFill>
                <a:effectLst/>
                <a:latin typeface="Grotesque" panose="020B0504020202020204" pitchFamily="34" charset="0"/>
              </a:rPr>
              <a:t>Using a non-iodine impregnated incise drape if one is deemed to be necessary</a:t>
            </a:r>
          </a:p>
          <a:p>
            <a:pPr marL="285750" indent="-285750" algn="l">
              <a:buFont typeface="Arial" panose="020B0604020202020204" pitchFamily="34" charset="0"/>
              <a:buChar char="•"/>
            </a:pPr>
            <a:r>
              <a:rPr lang="en-GB" b="0" i="0" dirty="0">
                <a:solidFill>
                  <a:schemeClr val="tx1"/>
                </a:solidFill>
                <a:effectLst/>
                <a:latin typeface="Grotesque" panose="020B0504020202020204" pitchFamily="34" charset="0"/>
              </a:rPr>
              <a:t>Tissue hypoxia</a:t>
            </a:r>
          </a:p>
          <a:p>
            <a:pPr marL="285750" indent="-285750" algn="l">
              <a:buFont typeface="Arial" panose="020B0604020202020204" pitchFamily="34" charset="0"/>
              <a:buChar char="•"/>
            </a:pPr>
            <a:r>
              <a:rPr lang="en-GB" b="0" i="0" dirty="0">
                <a:solidFill>
                  <a:schemeClr val="tx1"/>
                </a:solidFill>
                <a:effectLst/>
                <a:latin typeface="Grotesque" panose="020B0504020202020204" pitchFamily="34" charset="0"/>
              </a:rPr>
              <a:t>Delayed administration of prophylactic antibiotics in tourniquet surgery</a:t>
            </a:r>
          </a:p>
          <a:p>
            <a:pPr defTabSz="609630"/>
            <a:endParaRPr lang="en-US" b="1" dirty="0">
              <a:solidFill>
                <a:prstClr val="black"/>
              </a:solidFill>
              <a:latin typeface="Grotesque" panose="020B0504020202020204" pitchFamily="34" charset="0"/>
            </a:endParaRPr>
          </a:p>
        </p:txBody>
      </p:sp>
      <p:sp>
        <p:nvSpPr>
          <p:cNvPr id="80" name="Rectangle 79">
            <a:extLst>
              <a:ext uri="{FF2B5EF4-FFF2-40B4-BE49-F238E27FC236}">
                <a16:creationId xmlns:a16="http://schemas.microsoft.com/office/drawing/2014/main" id="{85124AC5-63B2-8542-A5C6-162AB3185962}"/>
              </a:ext>
            </a:extLst>
          </p:cNvPr>
          <p:cNvSpPr/>
          <p:nvPr/>
        </p:nvSpPr>
        <p:spPr>
          <a:xfrm>
            <a:off x="219455" y="4207972"/>
            <a:ext cx="6209919" cy="24444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l">
              <a:buFont typeface="Arial" panose="020B0604020202020204" pitchFamily="34" charset="0"/>
              <a:buChar char="•"/>
            </a:pPr>
            <a:endParaRPr lang="en-GB" sz="1200" b="0" i="0" dirty="0">
              <a:solidFill>
                <a:schemeClr val="tx1"/>
              </a:solidFill>
              <a:effectLst/>
              <a:latin typeface="Grotesque" panose="020B0504020202020204" pitchFamily="34" charset="0"/>
            </a:endParaRPr>
          </a:p>
          <a:p>
            <a:pPr algn="l"/>
            <a:endParaRPr lang="en-GB" sz="1200" dirty="0">
              <a:solidFill>
                <a:schemeClr val="tx1"/>
              </a:solidFill>
              <a:latin typeface="Grotesque" panose="020B0504020202020204" pitchFamily="34" charset="0"/>
            </a:endParaRPr>
          </a:p>
          <a:p>
            <a:pPr algn="l"/>
            <a:r>
              <a:rPr lang="en-GB" sz="1600" b="1" i="0" dirty="0">
                <a:solidFill>
                  <a:schemeClr val="tx1"/>
                </a:solidFill>
                <a:effectLst/>
                <a:latin typeface="Grotesque" panose="020B0504020202020204" pitchFamily="34" charset="0"/>
              </a:rPr>
              <a:t>Pre</a:t>
            </a:r>
            <a:r>
              <a:rPr lang="en-GB" sz="1600" b="1" dirty="0">
                <a:solidFill>
                  <a:schemeClr val="tx1"/>
                </a:solidFill>
                <a:latin typeface="Grotesque" panose="020B0504020202020204" pitchFamily="34" charset="0"/>
              </a:rPr>
              <a:t>-operatively: </a:t>
            </a:r>
            <a:endParaRPr lang="en-GB" sz="1600" b="1" i="0" dirty="0">
              <a:solidFill>
                <a:schemeClr val="tx1"/>
              </a:solidFill>
              <a:effectLst/>
              <a:latin typeface="Grotesque" panose="020B0504020202020204" pitchFamily="34" charset="0"/>
            </a:endParaRPr>
          </a:p>
          <a:p>
            <a:pPr marL="171450" indent="-171450" algn="l">
              <a:buFont typeface="Arial" panose="020B0604020202020204" pitchFamily="34" charset="0"/>
              <a:buChar char="•"/>
            </a:pPr>
            <a:r>
              <a:rPr lang="en-GB" sz="1600" b="0" i="0" dirty="0">
                <a:solidFill>
                  <a:schemeClr val="tx1"/>
                </a:solidFill>
                <a:effectLst/>
                <a:latin typeface="Grotesque" panose="020B0504020202020204" pitchFamily="34" charset="0"/>
              </a:rPr>
              <a:t>Don't remove body hair routinely</a:t>
            </a:r>
          </a:p>
          <a:p>
            <a:pPr marL="171450" indent="-171450" algn="l">
              <a:buFont typeface="Arial" panose="020B0604020202020204" pitchFamily="34" charset="0"/>
              <a:buChar char="•"/>
            </a:pPr>
            <a:r>
              <a:rPr lang="en-GB" sz="1600" b="0" i="0" dirty="0">
                <a:solidFill>
                  <a:schemeClr val="tx1"/>
                </a:solidFill>
                <a:effectLst/>
                <a:latin typeface="Grotesque" panose="020B0504020202020204" pitchFamily="34" charset="0"/>
              </a:rPr>
              <a:t>If hair needs removal, use electrical clippers with a single-use head (razors increase infection risk)</a:t>
            </a:r>
          </a:p>
          <a:p>
            <a:pPr marL="171450" indent="-171450" algn="l">
              <a:buFont typeface="Arial" panose="020B0604020202020204" pitchFamily="34" charset="0"/>
              <a:buChar char="•"/>
            </a:pPr>
            <a:r>
              <a:rPr lang="en-GB" sz="1600" b="0" i="0" dirty="0">
                <a:solidFill>
                  <a:schemeClr val="tx1"/>
                </a:solidFill>
                <a:effectLst/>
                <a:latin typeface="Grotesque" panose="020B0504020202020204" pitchFamily="34" charset="0"/>
              </a:rPr>
              <a:t>Antibiotic prophylaxis if:</a:t>
            </a:r>
          </a:p>
          <a:p>
            <a:pPr marL="628650" lvl="1" indent="-171450" algn="l">
              <a:buFont typeface="Arial" panose="020B0604020202020204" pitchFamily="34" charset="0"/>
              <a:buChar char="•"/>
            </a:pPr>
            <a:r>
              <a:rPr lang="en-GB" sz="1600" b="0" i="0" dirty="0">
                <a:solidFill>
                  <a:schemeClr val="tx1"/>
                </a:solidFill>
                <a:effectLst/>
                <a:latin typeface="Grotesque" panose="020B0504020202020204" pitchFamily="34" charset="0"/>
              </a:rPr>
              <a:t>placement of prosthesis or valve</a:t>
            </a:r>
          </a:p>
          <a:p>
            <a:pPr marL="628650" lvl="1" indent="-171450" algn="l">
              <a:buFont typeface="Arial" panose="020B0604020202020204" pitchFamily="34" charset="0"/>
              <a:buChar char="•"/>
            </a:pPr>
            <a:r>
              <a:rPr lang="en-GB" sz="1600" b="0" i="0" dirty="0">
                <a:solidFill>
                  <a:schemeClr val="tx1"/>
                </a:solidFill>
                <a:effectLst/>
                <a:latin typeface="Grotesque" panose="020B0504020202020204" pitchFamily="34" charset="0"/>
              </a:rPr>
              <a:t>clean-contaminated surgery</a:t>
            </a:r>
          </a:p>
          <a:p>
            <a:pPr marL="628650" lvl="1" indent="-171450" algn="l">
              <a:buFont typeface="Arial" panose="020B0604020202020204" pitchFamily="34" charset="0"/>
              <a:buChar char="•"/>
            </a:pPr>
            <a:r>
              <a:rPr lang="en-GB" sz="1600" b="0" i="0" dirty="0">
                <a:solidFill>
                  <a:schemeClr val="tx1"/>
                </a:solidFill>
                <a:effectLst/>
                <a:latin typeface="Grotesque" panose="020B0504020202020204" pitchFamily="34" charset="0"/>
              </a:rPr>
              <a:t>contaminated surgery</a:t>
            </a:r>
          </a:p>
          <a:p>
            <a:pPr marL="171450" indent="-171450">
              <a:buFont typeface="Arial" panose="020B0604020202020204" pitchFamily="34" charset="0"/>
              <a:buChar char="•"/>
            </a:pPr>
            <a:r>
              <a:rPr lang="en-GB" sz="1600" b="0" i="0" dirty="0">
                <a:solidFill>
                  <a:schemeClr val="tx1"/>
                </a:solidFill>
                <a:effectLst/>
                <a:latin typeface="Grotesque" panose="020B0504020202020204" pitchFamily="34" charset="0"/>
              </a:rPr>
              <a:t>Aim to give single-dose IV antibiotic on anaesthesia</a:t>
            </a:r>
          </a:p>
          <a:p>
            <a:pPr marL="171450" indent="-171450">
              <a:buFont typeface="Arial" panose="020B0604020202020204" pitchFamily="34" charset="0"/>
              <a:buChar char="•"/>
            </a:pPr>
            <a:r>
              <a:rPr lang="en-GB" sz="1600" b="0" i="0" dirty="0">
                <a:solidFill>
                  <a:schemeClr val="tx1"/>
                </a:solidFill>
                <a:effectLst/>
                <a:latin typeface="Grotesque" panose="020B0504020202020204" pitchFamily="34" charset="0"/>
              </a:rPr>
              <a:t>If a tourniquet used </a:t>
            </a:r>
            <a:r>
              <a:rPr lang="en-GB" sz="1600" b="0" i="0" dirty="0">
                <a:solidFill>
                  <a:schemeClr val="tx1"/>
                </a:solidFill>
                <a:effectLst/>
                <a:latin typeface="Grotesque" panose="020B0504020202020204" pitchFamily="34" charset="0"/>
                <a:sym typeface="Wingdings" pitchFamily="2" charset="2"/>
              </a:rPr>
              <a:t> </a:t>
            </a:r>
            <a:r>
              <a:rPr lang="en-GB" sz="1600" b="0" i="0" dirty="0">
                <a:solidFill>
                  <a:schemeClr val="tx1"/>
                </a:solidFill>
                <a:effectLst/>
                <a:latin typeface="Grotesque" panose="020B0504020202020204" pitchFamily="34" charset="0"/>
              </a:rPr>
              <a:t>prophylactic antibiotics earlier</a:t>
            </a:r>
          </a:p>
          <a:p>
            <a:pPr defTabSz="609630"/>
            <a:endParaRPr lang="en-US" b="1" dirty="0">
              <a:solidFill>
                <a:prstClr val="black"/>
              </a:solidFill>
              <a:latin typeface="Grotesque" panose="020B0504020202020204" pitchFamily="34" charset="0"/>
            </a:endParaRPr>
          </a:p>
        </p:txBody>
      </p:sp>
      <p:sp>
        <p:nvSpPr>
          <p:cNvPr id="81" name="Rectangle 80">
            <a:extLst>
              <a:ext uri="{FF2B5EF4-FFF2-40B4-BE49-F238E27FC236}">
                <a16:creationId xmlns:a16="http://schemas.microsoft.com/office/drawing/2014/main" id="{4A27CC79-4120-8B49-BEFF-5F5938F61C71}"/>
              </a:ext>
            </a:extLst>
          </p:cNvPr>
          <p:cNvSpPr/>
          <p:nvPr/>
        </p:nvSpPr>
        <p:spPr>
          <a:xfrm>
            <a:off x="6598326" y="4207972"/>
            <a:ext cx="5374215" cy="24444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b="1" dirty="0">
                <a:solidFill>
                  <a:schemeClr val="tx1"/>
                </a:solidFill>
                <a:latin typeface="Grotesque" panose="020B0504020202020204" pitchFamily="34" charset="0"/>
              </a:rPr>
              <a:t>Intraoperatively: </a:t>
            </a:r>
          </a:p>
          <a:p>
            <a:pPr marL="285750" indent="-285750" algn="l">
              <a:buFont typeface="Arial" panose="020B0604020202020204" pitchFamily="34" charset="0"/>
              <a:buChar char="•"/>
            </a:pPr>
            <a:r>
              <a:rPr lang="en-GB" b="0" i="0" dirty="0">
                <a:solidFill>
                  <a:schemeClr val="tx1"/>
                </a:solidFill>
                <a:effectLst/>
                <a:latin typeface="Grotesque" panose="020B0504020202020204" pitchFamily="34" charset="0"/>
              </a:rPr>
              <a:t>Prepare the skin with alcoholic chlorhexidine (Lowest incidence of SSI)</a:t>
            </a:r>
          </a:p>
          <a:p>
            <a:pPr marL="285750" indent="-285750" algn="l">
              <a:buFont typeface="Arial" panose="020B0604020202020204" pitchFamily="34" charset="0"/>
              <a:buChar char="•"/>
            </a:pPr>
            <a:r>
              <a:rPr lang="en-GB" b="0" i="0" dirty="0">
                <a:solidFill>
                  <a:schemeClr val="tx1"/>
                </a:solidFill>
                <a:effectLst/>
                <a:latin typeface="Grotesque" panose="020B0504020202020204" pitchFamily="34" charset="0"/>
              </a:rPr>
              <a:t>Cover surgical site with dressing</a:t>
            </a:r>
          </a:p>
          <a:p>
            <a:pPr marL="285750" indent="-285750" algn="l">
              <a:buFont typeface="Arial" panose="020B0604020202020204" pitchFamily="34" charset="0"/>
              <a:buChar char="•"/>
            </a:pPr>
            <a:r>
              <a:rPr lang="en-GB" b="1" i="0" dirty="0">
                <a:solidFill>
                  <a:schemeClr val="tx1"/>
                </a:solidFill>
                <a:effectLst/>
                <a:latin typeface="Grotesque" panose="020B0504020202020204" pitchFamily="34" charset="0"/>
              </a:rPr>
              <a:t>Supplementary oxygen does not reduce the risk of wound infection</a:t>
            </a:r>
          </a:p>
          <a:p>
            <a:pPr marL="285750" indent="-285750" algn="l">
              <a:buFont typeface="Arial" panose="020B0604020202020204" pitchFamily="34" charset="0"/>
              <a:buChar char="•"/>
            </a:pPr>
            <a:r>
              <a:rPr lang="en-GB" b="0" i="0" dirty="0">
                <a:solidFill>
                  <a:schemeClr val="tx1"/>
                </a:solidFill>
                <a:effectLst/>
                <a:latin typeface="Grotesque" panose="020B0504020202020204" pitchFamily="34" charset="0"/>
              </a:rPr>
              <a:t>Wound edge protectors do not appear to confer benefit</a:t>
            </a:r>
            <a:endParaRPr lang="en-GB" sz="1600" b="0" i="0" dirty="0">
              <a:solidFill>
                <a:schemeClr val="tx1"/>
              </a:solidFill>
              <a:effectLst/>
              <a:latin typeface="Grotesque" panose="020B0504020202020204" pitchFamily="34" charset="0"/>
            </a:endParaRPr>
          </a:p>
        </p:txBody>
      </p:sp>
      <p:sp>
        <p:nvSpPr>
          <p:cNvPr id="3" name="Rectangle 2">
            <a:extLst>
              <a:ext uri="{FF2B5EF4-FFF2-40B4-BE49-F238E27FC236}">
                <a16:creationId xmlns:a16="http://schemas.microsoft.com/office/drawing/2014/main" id="{3CFF3B09-EE43-A5BE-B9C2-7CBF1D0A7E75}"/>
              </a:ext>
            </a:extLst>
          </p:cNvPr>
          <p:cNvSpPr/>
          <p:nvPr/>
        </p:nvSpPr>
        <p:spPr>
          <a:xfrm>
            <a:off x="5191967" y="783820"/>
            <a:ext cx="6780575" cy="4754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US" b="1" dirty="0">
                <a:solidFill>
                  <a:prstClr val="white"/>
                </a:solidFill>
                <a:latin typeface="Grotesque" panose="020B0504020202020204" pitchFamily="34" charset="0"/>
              </a:rPr>
              <a:t>Risk Factors: </a:t>
            </a:r>
          </a:p>
        </p:txBody>
      </p:sp>
    </p:spTree>
    <p:extLst>
      <p:ext uri="{BB962C8B-B14F-4D97-AF65-F5344CB8AC3E}">
        <p14:creationId xmlns:p14="http://schemas.microsoft.com/office/powerpoint/2010/main" val="27759491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D5F97"/>
        </a:solidFill>
        <a:effectLst/>
      </p:bgPr>
    </p:bg>
    <p:spTree>
      <p:nvGrpSpPr>
        <p:cNvPr id="1" name=""/>
        <p:cNvGrpSpPr/>
        <p:nvPr/>
      </p:nvGrpSpPr>
      <p:grpSpPr>
        <a:xfrm>
          <a:off x="0" y="0"/>
          <a:ext cx="0" cy="0"/>
          <a:chOff x="0" y="0"/>
          <a:chExt cx="0" cy="0"/>
        </a:xfrm>
      </p:grpSpPr>
      <p:grpSp>
        <p:nvGrpSpPr>
          <p:cNvPr id="2" name="Group 2"/>
          <p:cNvGrpSpPr/>
          <p:nvPr/>
        </p:nvGrpSpPr>
        <p:grpSpPr>
          <a:xfrm>
            <a:off x="-212886" y="826099"/>
            <a:ext cx="9558262" cy="1010807"/>
            <a:chOff x="0" y="500667"/>
            <a:chExt cx="19116524" cy="2021614"/>
          </a:xfrm>
        </p:grpSpPr>
        <p:sp>
          <p:nvSpPr>
            <p:cNvPr id="3" name="AutoShape 3"/>
            <p:cNvSpPr/>
            <p:nvPr/>
          </p:nvSpPr>
          <p:spPr>
            <a:xfrm>
              <a:off x="0" y="627320"/>
              <a:ext cx="19116524" cy="1894961"/>
            </a:xfrm>
            <a:prstGeom prst="rect">
              <a:avLst/>
            </a:prstGeom>
            <a:solidFill>
              <a:srgbClr val="C20101"/>
            </a:solidFill>
          </p:spPr>
        </p:sp>
        <p:sp>
          <p:nvSpPr>
            <p:cNvPr id="4" name="TextBox 4"/>
            <p:cNvSpPr txBox="1"/>
            <p:nvPr/>
          </p:nvSpPr>
          <p:spPr>
            <a:xfrm>
              <a:off x="1190430" y="500667"/>
              <a:ext cx="17131768" cy="1945148"/>
            </a:xfrm>
            <a:prstGeom prst="rect">
              <a:avLst/>
            </a:prstGeom>
          </p:spPr>
          <p:txBody>
            <a:bodyPr lIns="0" tIns="0" rIns="0" bIns="0" rtlCol="0" anchor="t">
              <a:spAutoFit/>
            </a:bodyPr>
            <a:lstStyle/>
            <a:p>
              <a:pPr defTabSz="609630">
                <a:lnSpc>
                  <a:spcPts val="8000"/>
                </a:lnSpc>
              </a:pPr>
              <a:r>
                <a:rPr lang="en-US" sz="6000" spc="239" dirty="0">
                  <a:solidFill>
                    <a:srgbClr val="FFFFFF"/>
                  </a:solidFill>
                </a:rPr>
                <a:t>SESSION STRUCTURE</a:t>
              </a:r>
            </a:p>
          </p:txBody>
        </p:sp>
      </p:grpSp>
      <p:grpSp>
        <p:nvGrpSpPr>
          <p:cNvPr id="5" name="Group 5"/>
          <p:cNvGrpSpPr>
            <a:grpSpLocks noChangeAspect="1"/>
          </p:cNvGrpSpPr>
          <p:nvPr/>
        </p:nvGrpSpPr>
        <p:grpSpPr>
          <a:xfrm>
            <a:off x="8079210" y="826099"/>
            <a:ext cx="1041073" cy="1041069"/>
            <a:chOff x="0" y="0"/>
            <a:chExt cx="6350000" cy="6349975"/>
          </a:xfrm>
        </p:grpSpPr>
        <p:sp>
          <p:nvSpPr>
            <p:cNvPr id="6" name="Freeform 6"/>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42781" r="-42781"/>
              </a:stretch>
            </a:blipFill>
          </p:spPr>
        </p:sp>
      </p:grpSp>
      <p:sp>
        <p:nvSpPr>
          <p:cNvPr id="17" name="TextBox 17"/>
          <p:cNvSpPr txBox="1"/>
          <p:nvPr/>
        </p:nvSpPr>
        <p:spPr>
          <a:xfrm>
            <a:off x="2944638" y="3896521"/>
            <a:ext cx="1739329" cy="292837"/>
          </a:xfrm>
          <a:prstGeom prst="rect">
            <a:avLst/>
          </a:prstGeom>
        </p:spPr>
        <p:txBody>
          <a:bodyPr lIns="0" tIns="0" rIns="0" bIns="0" rtlCol="0" anchor="t">
            <a:spAutoFit/>
          </a:bodyPr>
          <a:lstStyle/>
          <a:p>
            <a:pPr algn="ctr" defTabSz="609630">
              <a:lnSpc>
                <a:spcPts val="2159"/>
              </a:lnSpc>
            </a:pPr>
            <a:r>
              <a:rPr lang="en-US" sz="2000" b="1" spc="14">
                <a:solidFill>
                  <a:srgbClr val="FFFFFF"/>
                </a:solidFill>
              </a:rPr>
              <a:t>History</a:t>
            </a:r>
          </a:p>
        </p:txBody>
      </p:sp>
      <p:sp>
        <p:nvSpPr>
          <p:cNvPr id="18" name="TextBox 18"/>
          <p:cNvSpPr txBox="1"/>
          <p:nvPr/>
        </p:nvSpPr>
        <p:spPr>
          <a:xfrm>
            <a:off x="674370" y="3896521"/>
            <a:ext cx="1739329" cy="292837"/>
          </a:xfrm>
          <a:prstGeom prst="rect">
            <a:avLst/>
          </a:prstGeom>
        </p:spPr>
        <p:txBody>
          <a:bodyPr lIns="0" tIns="0" rIns="0" bIns="0" rtlCol="0" anchor="t">
            <a:spAutoFit/>
          </a:bodyPr>
          <a:lstStyle/>
          <a:p>
            <a:pPr algn="ctr" defTabSz="609630">
              <a:lnSpc>
                <a:spcPts val="2159"/>
              </a:lnSpc>
            </a:pPr>
            <a:r>
              <a:rPr lang="en-US" sz="2000" b="1" spc="14">
                <a:solidFill>
                  <a:srgbClr val="FFFFFF"/>
                </a:solidFill>
              </a:rPr>
              <a:t>Aetiology</a:t>
            </a:r>
          </a:p>
        </p:txBody>
      </p:sp>
      <p:sp>
        <p:nvSpPr>
          <p:cNvPr id="19" name="TextBox 19"/>
          <p:cNvSpPr txBox="1"/>
          <p:nvPr/>
        </p:nvSpPr>
        <p:spPr>
          <a:xfrm>
            <a:off x="5214906" y="3896521"/>
            <a:ext cx="1739329" cy="292837"/>
          </a:xfrm>
          <a:prstGeom prst="rect">
            <a:avLst/>
          </a:prstGeom>
        </p:spPr>
        <p:txBody>
          <a:bodyPr lIns="0" tIns="0" rIns="0" bIns="0" rtlCol="0" anchor="t">
            <a:spAutoFit/>
          </a:bodyPr>
          <a:lstStyle/>
          <a:p>
            <a:pPr algn="ctr" defTabSz="609630">
              <a:lnSpc>
                <a:spcPts val="2159"/>
              </a:lnSpc>
            </a:pPr>
            <a:r>
              <a:rPr lang="en-US" sz="2000" b="1" spc="14">
                <a:solidFill>
                  <a:srgbClr val="FFFFFF"/>
                </a:solidFill>
              </a:rPr>
              <a:t>Presentation</a:t>
            </a:r>
          </a:p>
        </p:txBody>
      </p:sp>
      <p:sp>
        <p:nvSpPr>
          <p:cNvPr id="20" name="TextBox 20"/>
          <p:cNvSpPr txBox="1"/>
          <p:nvPr/>
        </p:nvSpPr>
        <p:spPr>
          <a:xfrm>
            <a:off x="7485174" y="3896521"/>
            <a:ext cx="1739329" cy="282129"/>
          </a:xfrm>
          <a:prstGeom prst="rect">
            <a:avLst/>
          </a:prstGeom>
        </p:spPr>
        <p:txBody>
          <a:bodyPr lIns="0" tIns="0" rIns="0" bIns="0" rtlCol="0" anchor="t">
            <a:spAutoFit/>
          </a:bodyPr>
          <a:lstStyle/>
          <a:p>
            <a:pPr algn="ctr" defTabSz="609630">
              <a:lnSpc>
                <a:spcPts val="2159"/>
              </a:lnSpc>
            </a:pPr>
            <a:r>
              <a:rPr lang="en-US" sz="2000" b="1" spc="14">
                <a:solidFill>
                  <a:srgbClr val="FFFFFF"/>
                </a:solidFill>
              </a:rPr>
              <a:t>Investigations</a:t>
            </a:r>
          </a:p>
        </p:txBody>
      </p:sp>
      <p:sp>
        <p:nvSpPr>
          <p:cNvPr id="21" name="TextBox 21"/>
          <p:cNvSpPr txBox="1"/>
          <p:nvPr/>
        </p:nvSpPr>
        <p:spPr>
          <a:xfrm>
            <a:off x="9755441" y="3896521"/>
            <a:ext cx="1739329" cy="292837"/>
          </a:xfrm>
          <a:prstGeom prst="rect">
            <a:avLst/>
          </a:prstGeom>
        </p:spPr>
        <p:txBody>
          <a:bodyPr lIns="0" tIns="0" rIns="0" bIns="0" rtlCol="0" anchor="t">
            <a:spAutoFit/>
          </a:bodyPr>
          <a:lstStyle/>
          <a:p>
            <a:pPr algn="ctr" defTabSz="609630">
              <a:lnSpc>
                <a:spcPts val="2159"/>
              </a:lnSpc>
            </a:pPr>
            <a:r>
              <a:rPr lang="en-US" sz="2000" b="1" spc="14">
                <a:solidFill>
                  <a:srgbClr val="FFFFFF"/>
                </a:solidFill>
              </a:rPr>
              <a:t>Management</a:t>
            </a:r>
          </a:p>
        </p:txBody>
      </p:sp>
      <p:grpSp>
        <p:nvGrpSpPr>
          <p:cNvPr id="29" name="Group 28">
            <a:extLst>
              <a:ext uri="{FF2B5EF4-FFF2-40B4-BE49-F238E27FC236}">
                <a16:creationId xmlns:a16="http://schemas.microsoft.com/office/drawing/2014/main" id="{86BC8061-AD9B-CCBE-2589-B43D50D59D70}"/>
              </a:ext>
            </a:extLst>
          </p:cNvPr>
          <p:cNvGrpSpPr/>
          <p:nvPr/>
        </p:nvGrpSpPr>
        <p:grpSpPr>
          <a:xfrm>
            <a:off x="5437109" y="2383199"/>
            <a:ext cx="1294923" cy="1294923"/>
            <a:chOff x="5467579" y="3229019"/>
            <a:chExt cx="1294923" cy="1294923"/>
          </a:xfrm>
        </p:grpSpPr>
        <p:grpSp>
          <p:nvGrpSpPr>
            <p:cNvPr id="11" name="Group 11"/>
            <p:cNvGrpSpPr/>
            <p:nvPr/>
          </p:nvGrpSpPr>
          <p:grpSpPr>
            <a:xfrm>
              <a:off x="5467579" y="3229019"/>
              <a:ext cx="1294923" cy="1294923"/>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D9D9"/>
              </a:solidFill>
            </p:spPr>
          </p:sp>
        </p:grpSp>
        <p:pic>
          <p:nvPicPr>
            <p:cNvPr id="22" name="Graphic 21" descr="Stethoscope with solid fill">
              <a:extLst>
                <a:ext uri="{FF2B5EF4-FFF2-40B4-BE49-F238E27FC236}">
                  <a16:creationId xmlns:a16="http://schemas.microsoft.com/office/drawing/2014/main" id="{41BA8DFC-0740-B848-B696-05F475936D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22202" y="3397541"/>
              <a:ext cx="985676" cy="985676"/>
            </a:xfrm>
            <a:prstGeom prst="rect">
              <a:avLst/>
            </a:prstGeom>
          </p:spPr>
        </p:pic>
      </p:grpSp>
      <p:grpSp>
        <p:nvGrpSpPr>
          <p:cNvPr id="31" name="Group 30">
            <a:extLst>
              <a:ext uri="{FF2B5EF4-FFF2-40B4-BE49-F238E27FC236}">
                <a16:creationId xmlns:a16="http://schemas.microsoft.com/office/drawing/2014/main" id="{4049AB9F-3F14-CEAC-B4FB-CA700DFDA3FC}"/>
              </a:ext>
            </a:extLst>
          </p:cNvPr>
          <p:cNvGrpSpPr/>
          <p:nvPr/>
        </p:nvGrpSpPr>
        <p:grpSpPr>
          <a:xfrm>
            <a:off x="9977644" y="2383199"/>
            <a:ext cx="1294923" cy="1294923"/>
            <a:chOff x="9989074" y="3229019"/>
            <a:chExt cx="1294923" cy="1294923"/>
          </a:xfrm>
        </p:grpSpPr>
        <p:grpSp>
          <p:nvGrpSpPr>
            <p:cNvPr id="15" name="Group 15"/>
            <p:cNvGrpSpPr/>
            <p:nvPr/>
          </p:nvGrpSpPr>
          <p:grpSpPr>
            <a:xfrm>
              <a:off x="9989074" y="3229019"/>
              <a:ext cx="1294923" cy="1294923"/>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D9D9"/>
              </a:solidFill>
            </p:spPr>
          </p:sp>
        </p:grpSp>
        <p:pic>
          <p:nvPicPr>
            <p:cNvPr id="23" name="Graphic 22" descr="Medicine with solid fill">
              <a:extLst>
                <a:ext uri="{FF2B5EF4-FFF2-40B4-BE49-F238E27FC236}">
                  <a16:creationId xmlns:a16="http://schemas.microsoft.com/office/drawing/2014/main" id="{63862988-89A2-E446-8CCD-1EE717CD200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26781" y="3452603"/>
              <a:ext cx="863433" cy="863433"/>
            </a:xfrm>
            <a:prstGeom prst="rect">
              <a:avLst/>
            </a:prstGeom>
          </p:spPr>
        </p:pic>
      </p:grpSp>
      <p:grpSp>
        <p:nvGrpSpPr>
          <p:cNvPr id="27" name="Group 26">
            <a:extLst>
              <a:ext uri="{FF2B5EF4-FFF2-40B4-BE49-F238E27FC236}">
                <a16:creationId xmlns:a16="http://schemas.microsoft.com/office/drawing/2014/main" id="{4AD8905C-DFEB-EDBF-A8F8-85B28281AF1E}"/>
              </a:ext>
            </a:extLst>
          </p:cNvPr>
          <p:cNvGrpSpPr/>
          <p:nvPr/>
        </p:nvGrpSpPr>
        <p:grpSpPr>
          <a:xfrm>
            <a:off x="896573" y="2383199"/>
            <a:ext cx="1294923" cy="1294923"/>
            <a:chOff x="908003" y="3229019"/>
            <a:chExt cx="1294923" cy="1294923"/>
          </a:xfrm>
        </p:grpSpPr>
        <p:grpSp>
          <p:nvGrpSpPr>
            <p:cNvPr id="9" name="Group 9"/>
            <p:cNvGrpSpPr/>
            <p:nvPr/>
          </p:nvGrpSpPr>
          <p:grpSpPr>
            <a:xfrm>
              <a:off x="908003" y="3229019"/>
              <a:ext cx="1294923" cy="1294923"/>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D9D9"/>
              </a:solidFill>
            </p:spPr>
          </p:sp>
        </p:grpSp>
        <p:pic>
          <p:nvPicPr>
            <p:cNvPr id="24" name="Graphic 23" descr="Open book with solid fill">
              <a:extLst>
                <a:ext uri="{FF2B5EF4-FFF2-40B4-BE49-F238E27FC236}">
                  <a16:creationId xmlns:a16="http://schemas.microsoft.com/office/drawing/2014/main" id="{3DFFB8C5-7AF0-0549-B176-BC06145F4F9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01786" y="3408681"/>
              <a:ext cx="907355" cy="907355"/>
            </a:xfrm>
            <a:prstGeom prst="rect">
              <a:avLst/>
            </a:prstGeom>
          </p:spPr>
        </p:pic>
      </p:grpSp>
      <p:grpSp>
        <p:nvGrpSpPr>
          <p:cNvPr id="28" name="Group 27">
            <a:extLst>
              <a:ext uri="{FF2B5EF4-FFF2-40B4-BE49-F238E27FC236}">
                <a16:creationId xmlns:a16="http://schemas.microsoft.com/office/drawing/2014/main" id="{9B39D9A4-4098-536E-E81C-1E76AB64D966}"/>
              </a:ext>
            </a:extLst>
          </p:cNvPr>
          <p:cNvGrpSpPr/>
          <p:nvPr/>
        </p:nvGrpSpPr>
        <p:grpSpPr>
          <a:xfrm>
            <a:off x="3166841" y="2383199"/>
            <a:ext cx="1294923" cy="1294923"/>
            <a:chOff x="3187791" y="3229019"/>
            <a:chExt cx="1294923" cy="1294923"/>
          </a:xfrm>
        </p:grpSpPr>
        <p:grpSp>
          <p:nvGrpSpPr>
            <p:cNvPr id="7" name="Group 7"/>
            <p:cNvGrpSpPr/>
            <p:nvPr/>
          </p:nvGrpSpPr>
          <p:grpSpPr>
            <a:xfrm>
              <a:off x="3187791" y="3229019"/>
              <a:ext cx="1294923" cy="1294923"/>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D9D9"/>
              </a:solidFill>
            </p:spPr>
          </p:sp>
        </p:grpSp>
        <p:pic>
          <p:nvPicPr>
            <p:cNvPr id="25" name="Graphic 24" descr="List with solid fill">
              <a:extLst>
                <a:ext uri="{FF2B5EF4-FFF2-40B4-BE49-F238E27FC236}">
                  <a16:creationId xmlns:a16="http://schemas.microsoft.com/office/drawing/2014/main" id="{0D980D60-9AEA-5248-ACFC-F6265E0ECDE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21185" y="3441353"/>
              <a:ext cx="828133" cy="828133"/>
            </a:xfrm>
            <a:prstGeom prst="rect">
              <a:avLst/>
            </a:prstGeom>
          </p:spPr>
        </p:pic>
      </p:grpSp>
      <p:grpSp>
        <p:nvGrpSpPr>
          <p:cNvPr id="30" name="Group 29">
            <a:extLst>
              <a:ext uri="{FF2B5EF4-FFF2-40B4-BE49-F238E27FC236}">
                <a16:creationId xmlns:a16="http://schemas.microsoft.com/office/drawing/2014/main" id="{4B0812AC-7355-A98F-3799-FD1C1C32437A}"/>
              </a:ext>
            </a:extLst>
          </p:cNvPr>
          <p:cNvGrpSpPr/>
          <p:nvPr/>
        </p:nvGrpSpPr>
        <p:grpSpPr>
          <a:xfrm>
            <a:off x="7707377" y="2383199"/>
            <a:ext cx="1294923" cy="1294923"/>
            <a:chOff x="7828249" y="3229019"/>
            <a:chExt cx="1294923" cy="1294923"/>
          </a:xfrm>
        </p:grpSpPr>
        <p:grpSp>
          <p:nvGrpSpPr>
            <p:cNvPr id="13" name="Group 13"/>
            <p:cNvGrpSpPr/>
            <p:nvPr/>
          </p:nvGrpSpPr>
          <p:grpSpPr>
            <a:xfrm>
              <a:off x="7828249" y="3229019"/>
              <a:ext cx="1294923" cy="1294923"/>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D9D9"/>
              </a:solidFill>
            </p:spPr>
          </p:sp>
        </p:grpSp>
        <p:pic>
          <p:nvPicPr>
            <p:cNvPr id="26" name="Graphic 25" descr="Test tubes with solid fill">
              <a:extLst>
                <a:ext uri="{FF2B5EF4-FFF2-40B4-BE49-F238E27FC236}">
                  <a16:creationId xmlns:a16="http://schemas.microsoft.com/office/drawing/2014/main" id="{E6A38B40-BEAC-7445-84FA-0FC61E33F79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026400" y="3397541"/>
              <a:ext cx="921813" cy="921813"/>
            </a:xfrm>
            <a:prstGeom prst="rect">
              <a:avLst/>
            </a:prstGeom>
          </p:spPr>
        </p:pic>
      </p:grpSp>
    </p:spTree>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61082F-5608-1A4E-93B0-DD84323EF15B}"/>
              </a:ext>
            </a:extLst>
          </p:cNvPr>
          <p:cNvSpPr/>
          <p:nvPr/>
        </p:nvSpPr>
        <p:spPr>
          <a:xfrm>
            <a:off x="219456" y="205549"/>
            <a:ext cx="4801158" cy="4754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US" b="1" dirty="0">
                <a:solidFill>
                  <a:prstClr val="white"/>
                </a:solidFill>
                <a:latin typeface="Grotesque" panose="020B0504020202020204" pitchFamily="34" charset="0"/>
              </a:rPr>
              <a:t>Brain Abscess: Summary slide</a:t>
            </a:r>
          </a:p>
        </p:txBody>
      </p:sp>
      <p:sp>
        <p:nvSpPr>
          <p:cNvPr id="63" name="Rectangle 62">
            <a:extLst>
              <a:ext uri="{FF2B5EF4-FFF2-40B4-BE49-F238E27FC236}">
                <a16:creationId xmlns:a16="http://schemas.microsoft.com/office/drawing/2014/main" id="{4EA11EAD-F5A2-7A43-94DF-E2949BA51A32}"/>
              </a:ext>
            </a:extLst>
          </p:cNvPr>
          <p:cNvSpPr/>
          <p:nvPr/>
        </p:nvSpPr>
        <p:spPr>
          <a:xfrm>
            <a:off x="219457" y="788632"/>
            <a:ext cx="2314901" cy="4754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US" b="1" dirty="0">
                <a:solidFill>
                  <a:prstClr val="white"/>
                </a:solidFill>
                <a:latin typeface="Grotesque" panose="020B0504020202020204" pitchFamily="34" charset="0"/>
              </a:rPr>
              <a:t>Aetiology: </a:t>
            </a:r>
          </a:p>
        </p:txBody>
      </p:sp>
      <p:sp>
        <p:nvSpPr>
          <p:cNvPr id="72" name="Rectangle 71">
            <a:extLst>
              <a:ext uri="{FF2B5EF4-FFF2-40B4-BE49-F238E27FC236}">
                <a16:creationId xmlns:a16="http://schemas.microsoft.com/office/drawing/2014/main" id="{08A0CFE4-B32B-A04C-B3F8-61E6B686B4B5}"/>
              </a:ext>
            </a:extLst>
          </p:cNvPr>
          <p:cNvSpPr/>
          <p:nvPr/>
        </p:nvSpPr>
        <p:spPr>
          <a:xfrm>
            <a:off x="2705715" y="790280"/>
            <a:ext cx="2314901" cy="4754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US" b="1">
                <a:solidFill>
                  <a:prstClr val="white"/>
                </a:solidFill>
                <a:latin typeface="Grotesque" panose="020B0504020202020204" pitchFamily="34" charset="0"/>
              </a:rPr>
              <a:t>Examination: </a:t>
            </a:r>
          </a:p>
        </p:txBody>
      </p:sp>
      <p:sp>
        <p:nvSpPr>
          <p:cNvPr id="74" name="Rectangle 73">
            <a:extLst>
              <a:ext uri="{FF2B5EF4-FFF2-40B4-BE49-F238E27FC236}">
                <a16:creationId xmlns:a16="http://schemas.microsoft.com/office/drawing/2014/main" id="{0CAAEC57-94AC-0D44-88EE-4A5B868B7DF1}"/>
              </a:ext>
            </a:extLst>
          </p:cNvPr>
          <p:cNvSpPr/>
          <p:nvPr/>
        </p:nvSpPr>
        <p:spPr>
          <a:xfrm>
            <a:off x="5191972" y="788632"/>
            <a:ext cx="6780574" cy="4754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US" b="1">
                <a:solidFill>
                  <a:prstClr val="white"/>
                </a:solidFill>
                <a:latin typeface="Grotesque" panose="020B0504020202020204" pitchFamily="34" charset="0"/>
              </a:rPr>
              <a:t>Investigations: </a:t>
            </a:r>
          </a:p>
        </p:txBody>
      </p:sp>
      <p:sp>
        <p:nvSpPr>
          <p:cNvPr id="30" name="Rectangle 29">
            <a:extLst>
              <a:ext uri="{FF2B5EF4-FFF2-40B4-BE49-F238E27FC236}">
                <a16:creationId xmlns:a16="http://schemas.microsoft.com/office/drawing/2014/main" id="{A575CD0C-E540-774A-A202-1755EF1A551F}"/>
              </a:ext>
            </a:extLst>
          </p:cNvPr>
          <p:cNvSpPr/>
          <p:nvPr/>
        </p:nvSpPr>
        <p:spPr>
          <a:xfrm>
            <a:off x="219457" y="3631685"/>
            <a:ext cx="2314901" cy="4754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US" b="1">
                <a:solidFill>
                  <a:prstClr val="white"/>
                </a:solidFill>
                <a:latin typeface="Grotesque" panose="020B0504020202020204" pitchFamily="34" charset="0"/>
              </a:rPr>
              <a:t>History: </a:t>
            </a:r>
          </a:p>
        </p:txBody>
      </p:sp>
      <p:sp>
        <p:nvSpPr>
          <p:cNvPr id="31" name="Rectangle 30">
            <a:extLst>
              <a:ext uri="{FF2B5EF4-FFF2-40B4-BE49-F238E27FC236}">
                <a16:creationId xmlns:a16="http://schemas.microsoft.com/office/drawing/2014/main" id="{45D2AA16-E692-DA44-8CE1-E95A3A29779B}"/>
              </a:ext>
            </a:extLst>
          </p:cNvPr>
          <p:cNvSpPr/>
          <p:nvPr/>
        </p:nvSpPr>
        <p:spPr>
          <a:xfrm>
            <a:off x="219454" y="4169954"/>
            <a:ext cx="2314902" cy="24824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l">
              <a:buFont typeface="Arial" panose="020B0604020202020204" pitchFamily="34" charset="0"/>
              <a:buChar char="•"/>
            </a:pPr>
            <a:r>
              <a:rPr lang="en-GB" sz="1400" b="0" i="0" u="none" strike="noStrike" dirty="0">
                <a:solidFill>
                  <a:srgbClr val="444444"/>
                </a:solidFill>
                <a:effectLst/>
                <a:latin typeface="Grotesque" panose="020B0504020202020204" pitchFamily="34" charset="0"/>
              </a:rPr>
              <a:t>Headache</a:t>
            </a:r>
            <a:r>
              <a:rPr lang="en-GB" sz="1400" u="none" strike="noStrike" dirty="0">
                <a:solidFill>
                  <a:srgbClr val="444444"/>
                </a:solidFill>
                <a:latin typeface="Grotesque" panose="020B0504020202020204" pitchFamily="34" charset="0"/>
              </a:rPr>
              <a:t>: </a:t>
            </a:r>
            <a:r>
              <a:rPr lang="en-GB" sz="1400" b="0" i="0" dirty="0">
                <a:solidFill>
                  <a:srgbClr val="444444"/>
                </a:solidFill>
                <a:effectLst/>
                <a:latin typeface="Grotesque" panose="020B0504020202020204" pitchFamily="34" charset="0"/>
              </a:rPr>
              <a:t>often dull, persistent</a:t>
            </a:r>
          </a:p>
          <a:p>
            <a:pPr marL="171450" indent="-171450" algn="l">
              <a:buFont typeface="Arial" panose="020B0604020202020204" pitchFamily="34" charset="0"/>
              <a:buChar char="•"/>
            </a:pPr>
            <a:r>
              <a:rPr lang="en-GB" sz="1400" b="0" i="0" u="none" strike="noStrike" dirty="0">
                <a:solidFill>
                  <a:srgbClr val="444444"/>
                </a:solidFill>
                <a:effectLst/>
                <a:latin typeface="Grotesque" panose="020B0504020202020204" pitchFamily="34" charset="0"/>
              </a:rPr>
              <a:t>Fever</a:t>
            </a:r>
            <a:r>
              <a:rPr lang="en-GB" sz="1400" u="none" strike="noStrike" dirty="0">
                <a:solidFill>
                  <a:srgbClr val="444444"/>
                </a:solidFill>
                <a:latin typeface="Grotesque" panose="020B0504020202020204" pitchFamily="34" charset="0"/>
              </a:rPr>
              <a:t>: </a:t>
            </a:r>
            <a:r>
              <a:rPr lang="en-GB" sz="1400" b="0" i="0" dirty="0">
                <a:solidFill>
                  <a:srgbClr val="444444"/>
                </a:solidFill>
                <a:effectLst/>
                <a:latin typeface="Grotesque" panose="020B0504020202020204" pitchFamily="34" charset="0"/>
              </a:rPr>
              <a:t>may be absent and usually not the swinging pyrexia seen with abscesses at other sites</a:t>
            </a:r>
          </a:p>
          <a:p>
            <a:pPr marL="171450" indent="-171450" algn="l">
              <a:buFont typeface="Arial" panose="020B0604020202020204" pitchFamily="34" charset="0"/>
              <a:buChar char="•"/>
            </a:pPr>
            <a:r>
              <a:rPr lang="en-GB" sz="1400" b="0" i="0" u="none" strike="noStrike" dirty="0">
                <a:solidFill>
                  <a:srgbClr val="444444"/>
                </a:solidFill>
                <a:effectLst/>
                <a:latin typeface="Grotesque" panose="020B0504020202020204" pitchFamily="34" charset="0"/>
              </a:rPr>
              <a:t>focal neurology</a:t>
            </a:r>
            <a:r>
              <a:rPr lang="en-GB" sz="1400" u="none" strike="noStrike" dirty="0">
                <a:solidFill>
                  <a:srgbClr val="444444"/>
                </a:solidFill>
                <a:latin typeface="Grotesque" panose="020B0504020202020204" pitchFamily="34" charset="0"/>
              </a:rPr>
              <a:t> </a:t>
            </a:r>
            <a:r>
              <a:rPr lang="en-GB" sz="1400" b="0" i="0" dirty="0">
                <a:solidFill>
                  <a:srgbClr val="444444"/>
                </a:solidFill>
                <a:effectLst/>
                <a:latin typeface="Grotesque" panose="020B0504020202020204" pitchFamily="34" charset="0"/>
              </a:rPr>
              <a:t>e.g., oculomotor nerve palsy or abducens nerve palsy secondary to raised ICP.</a:t>
            </a:r>
            <a:endParaRPr lang="en-US" b="1" dirty="0">
              <a:solidFill>
                <a:srgbClr val="C00000"/>
              </a:solidFill>
              <a:latin typeface="Grotesque" panose="020B0504020202020204" pitchFamily="34" charset="0"/>
            </a:endParaRPr>
          </a:p>
        </p:txBody>
      </p:sp>
      <p:sp>
        <p:nvSpPr>
          <p:cNvPr id="64" name="Rectangle 63">
            <a:extLst>
              <a:ext uri="{FF2B5EF4-FFF2-40B4-BE49-F238E27FC236}">
                <a16:creationId xmlns:a16="http://schemas.microsoft.com/office/drawing/2014/main" id="{710593BA-580C-5D4D-9807-02D483826E4D}"/>
              </a:ext>
            </a:extLst>
          </p:cNvPr>
          <p:cNvSpPr/>
          <p:nvPr/>
        </p:nvSpPr>
        <p:spPr>
          <a:xfrm>
            <a:off x="219457" y="1338388"/>
            <a:ext cx="2314901" cy="2132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GB" sz="1400" b="0" i="0" dirty="0">
                <a:solidFill>
                  <a:schemeClr val="tx1"/>
                </a:solidFill>
                <a:effectLst/>
                <a:latin typeface="Grotesque" panose="020B0504020202020204" pitchFamily="34" charset="0"/>
              </a:rPr>
              <a:t>Brain abscess is a suppurative collection of microbes within a gliotic capsule occurring within the brain parenchyma.</a:t>
            </a:r>
          </a:p>
          <a:p>
            <a:pPr defTabSz="609630"/>
            <a:endParaRPr lang="en-GB" sz="1400" b="0" i="0" dirty="0">
              <a:solidFill>
                <a:schemeClr val="tx1"/>
              </a:solidFill>
              <a:effectLst/>
              <a:latin typeface="Grotesque" panose="020B0504020202020204" pitchFamily="34" charset="0"/>
            </a:endParaRPr>
          </a:p>
          <a:p>
            <a:pPr defTabSz="609630"/>
            <a:r>
              <a:rPr lang="en-GB" sz="1400" dirty="0">
                <a:solidFill>
                  <a:schemeClr val="tx1"/>
                </a:solidFill>
                <a:latin typeface="Grotesque" panose="020B0504020202020204" pitchFamily="34" charset="0"/>
              </a:rPr>
              <a:t>Risk Factors:</a:t>
            </a:r>
          </a:p>
          <a:p>
            <a:pPr marL="285750" indent="-285750" defTabSz="609630">
              <a:buFont typeface="Arial" panose="020B0604020202020204" pitchFamily="34" charset="0"/>
              <a:buChar char="•"/>
            </a:pPr>
            <a:r>
              <a:rPr lang="en-GB" sz="1400" dirty="0">
                <a:solidFill>
                  <a:schemeClr val="tx1"/>
                </a:solidFill>
                <a:latin typeface="Grotesque" panose="020B0504020202020204" pitchFamily="34" charset="0"/>
              </a:rPr>
              <a:t>Sinusitis</a:t>
            </a:r>
          </a:p>
          <a:p>
            <a:pPr marL="285750" indent="-285750" defTabSz="609630">
              <a:buFont typeface="Arial" panose="020B0604020202020204" pitchFamily="34" charset="0"/>
              <a:buChar char="•"/>
            </a:pPr>
            <a:r>
              <a:rPr lang="en-GB" sz="1400" dirty="0">
                <a:solidFill>
                  <a:schemeClr val="tx1"/>
                </a:solidFill>
                <a:latin typeface="Grotesque" panose="020B0504020202020204" pitchFamily="34" charset="0"/>
              </a:rPr>
              <a:t>Otitis Media</a:t>
            </a:r>
          </a:p>
          <a:p>
            <a:pPr marL="285750" indent="-285750" defTabSz="609630">
              <a:buFont typeface="Arial" panose="020B0604020202020204" pitchFamily="34" charset="0"/>
              <a:buChar char="•"/>
            </a:pPr>
            <a:r>
              <a:rPr lang="en-GB" sz="1400" dirty="0">
                <a:solidFill>
                  <a:schemeClr val="tx1"/>
                </a:solidFill>
                <a:latin typeface="Grotesque" panose="020B0504020202020204" pitchFamily="34" charset="0"/>
              </a:rPr>
              <a:t>Meningitis </a:t>
            </a:r>
            <a:endParaRPr lang="en-US" sz="1400" dirty="0">
              <a:solidFill>
                <a:schemeClr val="tx1"/>
              </a:solidFill>
              <a:latin typeface="Grotesque" panose="020B0504020202020204" pitchFamily="34" charset="0"/>
            </a:endParaRPr>
          </a:p>
        </p:txBody>
      </p:sp>
      <p:sp>
        <p:nvSpPr>
          <p:cNvPr id="73" name="Rectangle 72">
            <a:extLst>
              <a:ext uri="{FF2B5EF4-FFF2-40B4-BE49-F238E27FC236}">
                <a16:creationId xmlns:a16="http://schemas.microsoft.com/office/drawing/2014/main" id="{79234476-4EEC-9942-92EB-E7909C283E58}"/>
              </a:ext>
            </a:extLst>
          </p:cNvPr>
          <p:cNvSpPr/>
          <p:nvPr/>
        </p:nvSpPr>
        <p:spPr>
          <a:xfrm>
            <a:off x="2705712" y="1352576"/>
            <a:ext cx="2314902" cy="2118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defTabSz="609630">
              <a:buFont typeface="Arial" panose="020B0604020202020204" pitchFamily="34" charset="0"/>
              <a:buChar char="•"/>
            </a:pPr>
            <a:r>
              <a:rPr lang="en-US" sz="1800" dirty="0">
                <a:solidFill>
                  <a:prstClr val="black"/>
                </a:solidFill>
                <a:latin typeface="Grotesque" panose="020B0504020202020204" pitchFamily="34" charset="0"/>
              </a:rPr>
              <a:t>Positive Kernig or Brudzinski sign</a:t>
            </a:r>
          </a:p>
          <a:p>
            <a:pPr marL="285750" indent="-285750" defTabSz="609630">
              <a:buFont typeface="Arial" panose="020B0604020202020204" pitchFamily="34" charset="0"/>
              <a:buChar char="•"/>
            </a:pPr>
            <a:r>
              <a:rPr lang="en-US" dirty="0">
                <a:solidFill>
                  <a:prstClr val="black"/>
                </a:solidFill>
                <a:latin typeface="Grotesque" panose="020B0504020202020204" pitchFamily="34" charset="0"/>
              </a:rPr>
              <a:t>Increased head circumference (infants) </a:t>
            </a:r>
          </a:p>
          <a:p>
            <a:pPr marL="285750" indent="-285750" defTabSz="609630">
              <a:buFont typeface="Arial" panose="020B0604020202020204" pitchFamily="34" charset="0"/>
              <a:buChar char="•"/>
            </a:pPr>
            <a:r>
              <a:rPr lang="en-US" dirty="0">
                <a:solidFill>
                  <a:prstClr val="black"/>
                </a:solidFill>
                <a:latin typeface="Grotesque" panose="020B0504020202020204" pitchFamily="34" charset="0"/>
              </a:rPr>
              <a:t>Papilloedema</a:t>
            </a:r>
            <a:endParaRPr lang="en-US" sz="1800" dirty="0">
              <a:solidFill>
                <a:prstClr val="black"/>
              </a:solidFill>
              <a:latin typeface="Grotesque" panose="020B0504020202020204" pitchFamily="34" charset="0"/>
            </a:endParaRPr>
          </a:p>
        </p:txBody>
      </p:sp>
      <p:sp>
        <p:nvSpPr>
          <p:cNvPr id="77" name="Rectangle 76">
            <a:extLst>
              <a:ext uri="{FF2B5EF4-FFF2-40B4-BE49-F238E27FC236}">
                <a16:creationId xmlns:a16="http://schemas.microsoft.com/office/drawing/2014/main" id="{CAD85011-01BE-1346-903C-A2ED35F12850}"/>
              </a:ext>
            </a:extLst>
          </p:cNvPr>
          <p:cNvSpPr/>
          <p:nvPr/>
        </p:nvSpPr>
        <p:spPr>
          <a:xfrm>
            <a:off x="2705713" y="3644588"/>
            <a:ext cx="6193231" cy="49373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US" b="1">
                <a:solidFill>
                  <a:prstClr val="white"/>
                </a:solidFill>
                <a:latin typeface="Grotesque" panose="020B0504020202020204" pitchFamily="34" charset="0"/>
              </a:rPr>
              <a:t>Management: </a:t>
            </a:r>
          </a:p>
        </p:txBody>
      </p:sp>
      <p:sp>
        <p:nvSpPr>
          <p:cNvPr id="78" name="Rectangle 77">
            <a:extLst>
              <a:ext uri="{FF2B5EF4-FFF2-40B4-BE49-F238E27FC236}">
                <a16:creationId xmlns:a16="http://schemas.microsoft.com/office/drawing/2014/main" id="{14FECFE2-A13C-CE4E-A932-A93653138197}"/>
              </a:ext>
            </a:extLst>
          </p:cNvPr>
          <p:cNvSpPr/>
          <p:nvPr/>
        </p:nvSpPr>
        <p:spPr>
          <a:xfrm>
            <a:off x="5191968" y="1392901"/>
            <a:ext cx="4137770" cy="952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09630"/>
            <a:endParaRPr lang="en-US" b="1" dirty="0">
              <a:solidFill>
                <a:prstClr val="black"/>
              </a:solidFill>
              <a:latin typeface="Grotesque" panose="020B0504020202020204" pitchFamily="34" charset="0"/>
            </a:endParaRPr>
          </a:p>
        </p:txBody>
      </p:sp>
      <p:sp>
        <p:nvSpPr>
          <p:cNvPr id="80" name="Rectangle 79">
            <a:extLst>
              <a:ext uri="{FF2B5EF4-FFF2-40B4-BE49-F238E27FC236}">
                <a16:creationId xmlns:a16="http://schemas.microsoft.com/office/drawing/2014/main" id="{85124AC5-63B2-8542-A5C6-162AB3185962}"/>
              </a:ext>
            </a:extLst>
          </p:cNvPr>
          <p:cNvSpPr/>
          <p:nvPr/>
        </p:nvSpPr>
        <p:spPr>
          <a:xfrm>
            <a:off x="2705712" y="4257742"/>
            <a:ext cx="6193232" cy="2394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buFont typeface="Arial" panose="020B0604020202020204" pitchFamily="34" charset="0"/>
              <a:buChar char="•"/>
            </a:pPr>
            <a:r>
              <a:rPr lang="en-US" b="1" dirty="0">
                <a:solidFill>
                  <a:prstClr val="black"/>
                </a:solidFill>
                <a:latin typeface="Grotesque" panose="020B0504020202020204" pitchFamily="34" charset="0"/>
              </a:rPr>
              <a:t>First line –  </a:t>
            </a:r>
            <a:r>
              <a:rPr lang="en-GB" b="0" i="0" dirty="0">
                <a:solidFill>
                  <a:srgbClr val="444444"/>
                </a:solidFill>
                <a:effectLst/>
                <a:latin typeface="Grotesque" panose="020B0504020202020204" pitchFamily="34" charset="0"/>
              </a:rPr>
              <a:t>surgery</a:t>
            </a:r>
          </a:p>
          <a:p>
            <a:pPr marL="742950" lvl="1" indent="-285750" algn="l">
              <a:buFont typeface="Arial" panose="020B0604020202020204" pitchFamily="34" charset="0"/>
              <a:buChar char="•"/>
            </a:pPr>
            <a:r>
              <a:rPr lang="en-GB" b="0" i="0" dirty="0">
                <a:solidFill>
                  <a:srgbClr val="444444"/>
                </a:solidFill>
                <a:effectLst/>
                <a:latin typeface="Grotesque" panose="020B0504020202020204" pitchFamily="34" charset="0"/>
              </a:rPr>
              <a:t>a craniotomy is performed, and the abscess cavity debrided</a:t>
            </a:r>
          </a:p>
          <a:p>
            <a:pPr marL="742950" lvl="1" indent="-285750" algn="l">
              <a:buFont typeface="Arial" panose="020B0604020202020204" pitchFamily="34" charset="0"/>
              <a:buChar char="•"/>
            </a:pPr>
            <a:r>
              <a:rPr lang="en-GB" b="0" i="0" dirty="0">
                <a:solidFill>
                  <a:srgbClr val="444444"/>
                </a:solidFill>
                <a:effectLst/>
                <a:latin typeface="Grotesque" panose="020B0504020202020204" pitchFamily="34" charset="0"/>
              </a:rPr>
              <a:t>the abscess may reform because the head is closed following abscess drainage.</a:t>
            </a:r>
          </a:p>
          <a:p>
            <a:pPr marL="285750" indent="-285750" algn="l">
              <a:buFont typeface="Arial" panose="020B0604020202020204" pitchFamily="34" charset="0"/>
              <a:buChar char="•"/>
            </a:pPr>
            <a:r>
              <a:rPr lang="en-GB" b="1" i="0" dirty="0">
                <a:solidFill>
                  <a:srgbClr val="444444"/>
                </a:solidFill>
                <a:effectLst/>
                <a:latin typeface="Grotesque" panose="020B0504020202020204" pitchFamily="34" charset="0"/>
              </a:rPr>
              <a:t>IV antibiotics: </a:t>
            </a:r>
            <a:r>
              <a:rPr lang="en-GB" b="0" i="0" u="none" strike="noStrike" dirty="0">
                <a:solidFill>
                  <a:srgbClr val="444444"/>
                </a:solidFill>
                <a:effectLst/>
                <a:latin typeface="Grotesque" panose="020B0504020202020204" pitchFamily="34" charset="0"/>
              </a:rPr>
              <a:t>IV 3rd-generation cephalosporin + metronidazole</a:t>
            </a:r>
            <a:endParaRPr lang="en-GB" b="0" i="0" dirty="0">
              <a:solidFill>
                <a:srgbClr val="444444"/>
              </a:solidFill>
              <a:effectLst/>
              <a:latin typeface="Grotesque" panose="020B0504020202020204" pitchFamily="34" charset="0"/>
            </a:endParaRPr>
          </a:p>
          <a:p>
            <a:pPr marL="285750" indent="-285750" algn="l">
              <a:buFont typeface="Arial" panose="020B0604020202020204" pitchFamily="34" charset="0"/>
              <a:buChar char="•"/>
            </a:pPr>
            <a:r>
              <a:rPr lang="en-GB" b="1" i="0" dirty="0">
                <a:solidFill>
                  <a:srgbClr val="444444"/>
                </a:solidFill>
                <a:effectLst/>
                <a:latin typeface="Grotesque" panose="020B0504020202020204" pitchFamily="34" charset="0"/>
              </a:rPr>
              <a:t>intracranial pressure management</a:t>
            </a:r>
            <a:r>
              <a:rPr lang="en-GB" b="0" i="0" dirty="0">
                <a:solidFill>
                  <a:srgbClr val="444444"/>
                </a:solidFill>
                <a:effectLst/>
                <a:latin typeface="Grotesque" panose="020B0504020202020204" pitchFamily="34" charset="0"/>
              </a:rPr>
              <a:t>: e.g., dexamethasone</a:t>
            </a:r>
          </a:p>
        </p:txBody>
      </p:sp>
      <p:sp>
        <p:nvSpPr>
          <p:cNvPr id="83" name="Rectangle 82">
            <a:extLst>
              <a:ext uri="{FF2B5EF4-FFF2-40B4-BE49-F238E27FC236}">
                <a16:creationId xmlns:a16="http://schemas.microsoft.com/office/drawing/2014/main" id="{ED596B1A-1BD8-D441-A841-4E7A2CD50D91}"/>
              </a:ext>
            </a:extLst>
          </p:cNvPr>
          <p:cNvSpPr/>
          <p:nvPr/>
        </p:nvSpPr>
        <p:spPr>
          <a:xfrm>
            <a:off x="9070296" y="3653711"/>
            <a:ext cx="2902250" cy="4754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US" b="1">
                <a:solidFill>
                  <a:prstClr val="white"/>
                </a:solidFill>
                <a:latin typeface="Grotesque" panose="020B0504020202020204" pitchFamily="34" charset="0"/>
              </a:rPr>
              <a:t>Complications: </a:t>
            </a:r>
          </a:p>
        </p:txBody>
      </p:sp>
      <p:sp>
        <p:nvSpPr>
          <p:cNvPr id="84" name="Rectangle 83">
            <a:extLst>
              <a:ext uri="{FF2B5EF4-FFF2-40B4-BE49-F238E27FC236}">
                <a16:creationId xmlns:a16="http://schemas.microsoft.com/office/drawing/2014/main" id="{D8325D33-4114-644C-9E68-54CA26E137EA}"/>
              </a:ext>
            </a:extLst>
          </p:cNvPr>
          <p:cNvSpPr/>
          <p:nvPr/>
        </p:nvSpPr>
        <p:spPr>
          <a:xfrm>
            <a:off x="9070293" y="4263573"/>
            <a:ext cx="2902248" cy="2388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78" indent="-285778" defTabSz="609630">
              <a:buFont typeface="Zapf Dingbats"/>
              <a:buChar char="✶"/>
            </a:pPr>
            <a:r>
              <a:rPr lang="en-US" dirty="0">
                <a:solidFill>
                  <a:prstClr val="black"/>
                </a:solidFill>
                <a:latin typeface="Grotesque" panose="020B0504020202020204" pitchFamily="34" charset="0"/>
              </a:rPr>
              <a:t>Seizures </a:t>
            </a:r>
          </a:p>
          <a:p>
            <a:pPr marL="285778" indent="-285778" defTabSz="609630">
              <a:buFont typeface="Zapf Dingbats"/>
              <a:buChar char="✶"/>
            </a:pPr>
            <a:r>
              <a:rPr lang="en-US" dirty="0">
                <a:solidFill>
                  <a:prstClr val="black"/>
                </a:solidFill>
                <a:latin typeface="Grotesque" panose="020B0504020202020204" pitchFamily="34" charset="0"/>
              </a:rPr>
              <a:t>Hydrocephalus </a:t>
            </a:r>
          </a:p>
          <a:p>
            <a:pPr marL="285778" indent="-285778" defTabSz="609630">
              <a:buFont typeface="Zapf Dingbats"/>
              <a:buChar char="✶"/>
            </a:pPr>
            <a:r>
              <a:rPr lang="en-US" dirty="0">
                <a:solidFill>
                  <a:prstClr val="black"/>
                </a:solidFill>
                <a:latin typeface="Grotesque" panose="020B0504020202020204" pitchFamily="34" charset="0"/>
              </a:rPr>
              <a:t>Hyponatraemia</a:t>
            </a:r>
          </a:p>
          <a:p>
            <a:pPr marL="285778" indent="-285778" defTabSz="609630">
              <a:buFont typeface="Zapf Dingbats"/>
              <a:buChar char="✶"/>
            </a:pPr>
            <a:r>
              <a:rPr lang="en-US" dirty="0">
                <a:solidFill>
                  <a:prstClr val="black"/>
                </a:solidFill>
                <a:latin typeface="Grotesque" panose="020B0504020202020204" pitchFamily="34" charset="0"/>
              </a:rPr>
              <a:t>Ventriculitis</a:t>
            </a:r>
          </a:p>
        </p:txBody>
      </p:sp>
      <p:pic>
        <p:nvPicPr>
          <p:cNvPr id="27650" name="Picture 2">
            <a:extLst>
              <a:ext uri="{FF2B5EF4-FFF2-40B4-BE49-F238E27FC236}">
                <a16:creationId xmlns:a16="http://schemas.microsoft.com/office/drawing/2014/main" id="{58693197-E769-A399-DFB2-7C5BE649C5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3472" y="1329392"/>
            <a:ext cx="1935890" cy="2141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1789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41481"/>
            <a:ext cx="9558262" cy="947481"/>
          </a:xfrm>
          <a:prstGeom prst="rect">
            <a:avLst/>
          </a:prstGeom>
          <a:solidFill>
            <a:srgbClr val="A52129"/>
          </a:solidFill>
        </p:spPr>
      </p:sp>
      <p:sp>
        <p:nvSpPr>
          <p:cNvPr id="3" name="TextBox 3"/>
          <p:cNvSpPr txBox="1"/>
          <p:nvPr/>
        </p:nvSpPr>
        <p:spPr>
          <a:xfrm>
            <a:off x="294279" y="180198"/>
            <a:ext cx="8565883" cy="870046"/>
          </a:xfrm>
          <a:prstGeom prst="rect">
            <a:avLst/>
          </a:prstGeom>
        </p:spPr>
        <p:txBody>
          <a:bodyPr lIns="0" tIns="0" rIns="0" bIns="0" rtlCol="0" anchor="t">
            <a:spAutoFit/>
          </a:bodyPr>
          <a:lstStyle/>
          <a:p>
            <a:pPr defTabSz="609630">
              <a:lnSpc>
                <a:spcPts val="6666"/>
              </a:lnSpc>
            </a:pPr>
            <a:r>
              <a:rPr lang="en-US" sz="6000" spc="199" dirty="0">
                <a:solidFill>
                  <a:srgbClr val="FFFFFF"/>
                </a:solidFill>
              </a:rPr>
              <a:t>Meningitis</a:t>
            </a:r>
          </a:p>
        </p:txBody>
      </p:sp>
      <p:sp>
        <p:nvSpPr>
          <p:cNvPr id="17" name="TextBox 16">
            <a:extLst>
              <a:ext uri="{FF2B5EF4-FFF2-40B4-BE49-F238E27FC236}">
                <a16:creationId xmlns:a16="http://schemas.microsoft.com/office/drawing/2014/main" id="{A98A67D9-7CB6-27F4-891F-37CDB474A2EB}"/>
              </a:ext>
            </a:extLst>
          </p:cNvPr>
          <p:cNvSpPr txBox="1"/>
          <p:nvPr/>
        </p:nvSpPr>
        <p:spPr>
          <a:xfrm>
            <a:off x="294279" y="1188471"/>
            <a:ext cx="5144222" cy="6124754"/>
          </a:xfrm>
          <a:prstGeom prst="rect">
            <a:avLst/>
          </a:prstGeom>
          <a:noFill/>
        </p:spPr>
        <p:txBody>
          <a:bodyPr wrap="square" rtlCol="0">
            <a:spAutoFit/>
          </a:bodyPr>
          <a:lstStyle/>
          <a:p>
            <a:r>
              <a:rPr lang="en-US" sz="2600" b="1" dirty="0"/>
              <a:t>Definition: </a:t>
            </a:r>
            <a:r>
              <a:rPr lang="en-GB" sz="2600" b="1" i="1" dirty="0">
                <a:effectLst/>
              </a:rPr>
              <a:t>inflammation of the meninges</a:t>
            </a:r>
            <a:r>
              <a:rPr lang="en-GB" sz="2600" b="0" i="0" dirty="0">
                <a:effectLst/>
              </a:rPr>
              <a:t>, caused by viral or bacterial infection, and marked by intense </a:t>
            </a:r>
            <a:r>
              <a:rPr lang="en-GB" sz="2600" dirty="0"/>
              <a:t>headache </a:t>
            </a:r>
            <a:r>
              <a:rPr lang="en-GB" sz="2600" b="0" i="0" dirty="0">
                <a:effectLst/>
              </a:rPr>
              <a:t>and fever, sensitivity to light, and muscular </a:t>
            </a:r>
            <a:r>
              <a:rPr lang="en-GB" sz="2600" dirty="0"/>
              <a:t>rigidity.</a:t>
            </a:r>
          </a:p>
          <a:p>
            <a:endParaRPr lang="en-GB" sz="2600" b="0" i="0" dirty="0">
              <a:effectLst/>
            </a:endParaRPr>
          </a:p>
          <a:p>
            <a:r>
              <a:rPr lang="en-GB" sz="2600" b="1" dirty="0"/>
              <a:t>Risk Factors:</a:t>
            </a:r>
          </a:p>
          <a:p>
            <a:pPr marL="342900" indent="-342900">
              <a:buFont typeface="Arial" panose="020B0604020202020204" pitchFamily="34" charset="0"/>
              <a:buChar char="•"/>
            </a:pPr>
            <a:r>
              <a:rPr lang="en-GB" sz="2600" b="1" dirty="0">
                <a:solidFill>
                  <a:srgbClr val="C00000"/>
                </a:solidFill>
              </a:rPr>
              <a:t>Young (Infants) + Old (65+) </a:t>
            </a:r>
            <a:r>
              <a:rPr lang="en-GB" sz="2600" b="1" dirty="0">
                <a:sym typeface="Wingdings" pitchFamily="2" charset="2"/>
              </a:rPr>
              <a:t> </a:t>
            </a:r>
            <a:r>
              <a:rPr lang="en-GB" sz="2600" dirty="0">
                <a:sym typeface="Wingdings" pitchFamily="2" charset="2"/>
              </a:rPr>
              <a:t>Impaired immunity</a:t>
            </a:r>
            <a:r>
              <a:rPr lang="en-GB" sz="2600" dirty="0"/>
              <a:t> </a:t>
            </a:r>
          </a:p>
          <a:p>
            <a:pPr marL="342900" indent="-342900">
              <a:buFont typeface="Arial" panose="020B0604020202020204" pitchFamily="34" charset="0"/>
              <a:buChar char="•"/>
            </a:pPr>
            <a:r>
              <a:rPr lang="en-GB" sz="2600" dirty="0"/>
              <a:t>Sickle cell disease</a:t>
            </a:r>
          </a:p>
          <a:p>
            <a:pPr marL="342900" indent="-342900">
              <a:buFont typeface="Arial" panose="020B0604020202020204" pitchFamily="34" charset="0"/>
              <a:buChar char="•"/>
            </a:pPr>
            <a:r>
              <a:rPr lang="en-GB" sz="2600" i="0" dirty="0">
                <a:effectLst/>
              </a:rPr>
              <a:t>Ventriculoperito</a:t>
            </a:r>
            <a:r>
              <a:rPr lang="en-GB" sz="2600" dirty="0"/>
              <a:t>neal shunt </a:t>
            </a:r>
          </a:p>
          <a:p>
            <a:pPr marL="342900" indent="-342900">
              <a:buFont typeface="Arial" panose="020B0604020202020204" pitchFamily="34" charset="0"/>
              <a:buChar char="•"/>
            </a:pPr>
            <a:r>
              <a:rPr lang="en-GB" sz="2600" i="0" dirty="0">
                <a:effectLst/>
              </a:rPr>
              <a:t>Cochlear implants</a:t>
            </a:r>
          </a:p>
          <a:p>
            <a:br>
              <a:rPr lang="en-GB" dirty="0"/>
            </a:br>
            <a:endParaRPr lang="en-US" dirty="0"/>
          </a:p>
          <a:p>
            <a:endParaRPr lang="en-US" dirty="0"/>
          </a:p>
        </p:txBody>
      </p:sp>
      <p:sp>
        <p:nvSpPr>
          <p:cNvPr id="19" name="TextBox 18">
            <a:extLst>
              <a:ext uri="{FF2B5EF4-FFF2-40B4-BE49-F238E27FC236}">
                <a16:creationId xmlns:a16="http://schemas.microsoft.com/office/drawing/2014/main" id="{B6E2C5E4-2A37-8F3F-6971-278CFAAE2F56}"/>
              </a:ext>
            </a:extLst>
          </p:cNvPr>
          <p:cNvSpPr txBox="1"/>
          <p:nvPr/>
        </p:nvSpPr>
        <p:spPr>
          <a:xfrm>
            <a:off x="5399317" y="3996173"/>
            <a:ext cx="6792683" cy="2893100"/>
          </a:xfrm>
          <a:prstGeom prst="rect">
            <a:avLst/>
          </a:prstGeom>
          <a:noFill/>
        </p:spPr>
        <p:txBody>
          <a:bodyPr wrap="square">
            <a:spAutoFit/>
          </a:bodyPr>
          <a:lstStyle/>
          <a:p>
            <a:pPr algn="l"/>
            <a:r>
              <a:rPr lang="en-US" sz="2600" b="1" dirty="0"/>
              <a:t>Aetiology: </a:t>
            </a:r>
            <a:r>
              <a:rPr lang="en-US" sz="2600" b="1" dirty="0">
                <a:solidFill>
                  <a:srgbClr val="C00000"/>
                </a:solidFill>
              </a:rPr>
              <a:t>E</a:t>
            </a:r>
            <a:r>
              <a:rPr lang="en-US" sz="2600" dirty="0">
                <a:solidFill>
                  <a:srgbClr val="C00000"/>
                </a:solidFill>
              </a:rPr>
              <a:t>xplaining </a:t>
            </a:r>
            <a:r>
              <a:rPr lang="en-US" sz="2600" b="1" dirty="0">
                <a:solidFill>
                  <a:srgbClr val="C00000"/>
                </a:solidFill>
              </a:rPr>
              <a:t>B</a:t>
            </a:r>
            <a:r>
              <a:rPr lang="en-US" sz="2600" dirty="0">
                <a:solidFill>
                  <a:srgbClr val="C00000"/>
                </a:solidFill>
              </a:rPr>
              <a:t>ig </a:t>
            </a:r>
            <a:r>
              <a:rPr lang="en-US" sz="2600" b="1" dirty="0">
                <a:solidFill>
                  <a:srgbClr val="C00000"/>
                </a:solidFill>
              </a:rPr>
              <a:t>H</a:t>
            </a:r>
            <a:r>
              <a:rPr lang="en-US" sz="2600" dirty="0">
                <a:solidFill>
                  <a:srgbClr val="C00000"/>
                </a:solidFill>
              </a:rPr>
              <a:t>ot </a:t>
            </a:r>
            <a:r>
              <a:rPr lang="en-US" sz="2600" b="1" dirty="0">
                <a:solidFill>
                  <a:srgbClr val="C00000"/>
                </a:solidFill>
              </a:rPr>
              <a:t>N</a:t>
            </a:r>
            <a:r>
              <a:rPr lang="en-US" sz="2600" dirty="0">
                <a:solidFill>
                  <a:srgbClr val="C00000"/>
                </a:solidFill>
              </a:rPr>
              <a:t>eck </a:t>
            </a:r>
            <a:r>
              <a:rPr lang="en-US" sz="2600" b="1" dirty="0">
                <a:solidFill>
                  <a:srgbClr val="C00000"/>
                </a:solidFill>
              </a:rPr>
              <a:t>S</a:t>
            </a:r>
            <a:r>
              <a:rPr lang="en-US" sz="2600" dirty="0">
                <a:solidFill>
                  <a:srgbClr val="C00000"/>
                </a:solidFill>
              </a:rPr>
              <a:t>tiffness</a:t>
            </a:r>
            <a:endParaRPr lang="en-US" sz="2600" dirty="0"/>
          </a:p>
          <a:p>
            <a:pPr marL="342900" indent="-342900" algn="l">
              <a:buFont typeface="Arial" panose="020B0604020202020204" pitchFamily="34" charset="0"/>
              <a:buChar char="•"/>
            </a:pPr>
            <a:r>
              <a:rPr lang="en-US" sz="2600" b="1" dirty="0"/>
              <a:t>E</a:t>
            </a:r>
            <a:r>
              <a:rPr lang="en-US" sz="2600" dirty="0"/>
              <a:t>.coli, Group </a:t>
            </a:r>
            <a:r>
              <a:rPr lang="en-US" sz="2600" b="1" dirty="0"/>
              <a:t>B</a:t>
            </a:r>
            <a:r>
              <a:rPr lang="en-US" sz="2600" dirty="0"/>
              <a:t> streptococcus </a:t>
            </a:r>
            <a:r>
              <a:rPr lang="en-US" sz="2600" dirty="0">
                <a:sym typeface="Wingdings" pitchFamily="2" charset="2"/>
              </a:rPr>
              <a:t> infants</a:t>
            </a:r>
          </a:p>
          <a:p>
            <a:pPr marL="342900" indent="-342900" algn="l">
              <a:buFont typeface="Arial" panose="020B0604020202020204" pitchFamily="34" charset="0"/>
              <a:buChar char="•"/>
            </a:pPr>
            <a:r>
              <a:rPr lang="en-US" sz="2600" b="1" dirty="0">
                <a:sym typeface="Wingdings" pitchFamily="2" charset="2"/>
              </a:rPr>
              <a:t>H</a:t>
            </a:r>
            <a:r>
              <a:rPr lang="en-US" sz="2600" dirty="0">
                <a:sym typeface="Wingdings" pitchFamily="2" charset="2"/>
              </a:rPr>
              <a:t>aemophilus influenzae  kids</a:t>
            </a:r>
          </a:p>
          <a:p>
            <a:pPr marL="342900" indent="-342900" algn="l">
              <a:buFont typeface="Arial" panose="020B0604020202020204" pitchFamily="34" charset="0"/>
              <a:buChar char="•"/>
            </a:pPr>
            <a:r>
              <a:rPr lang="en-US" sz="2600" b="1" dirty="0">
                <a:sym typeface="Wingdings" pitchFamily="2" charset="2"/>
              </a:rPr>
              <a:t>N</a:t>
            </a:r>
            <a:r>
              <a:rPr lang="en-US" sz="2600" dirty="0">
                <a:sym typeface="Wingdings" pitchFamily="2" charset="2"/>
              </a:rPr>
              <a:t>eisseria meningitides </a:t>
            </a:r>
            <a:r>
              <a:rPr lang="en-US" sz="2600" b="1" dirty="0">
                <a:solidFill>
                  <a:srgbClr val="C00000"/>
                </a:solidFill>
                <a:sym typeface="Wingdings" pitchFamily="2" charset="2"/>
              </a:rPr>
              <a:t>(Gram –ve diplococci)</a:t>
            </a:r>
            <a:r>
              <a:rPr lang="en-US" sz="2600" dirty="0">
                <a:solidFill>
                  <a:srgbClr val="C00000"/>
                </a:solidFill>
                <a:sym typeface="Wingdings" pitchFamily="2" charset="2"/>
              </a:rPr>
              <a:t> </a:t>
            </a:r>
            <a:r>
              <a:rPr lang="en-US" sz="2600" dirty="0">
                <a:sym typeface="Wingdings" pitchFamily="2" charset="2"/>
              </a:rPr>
              <a:t> young adults</a:t>
            </a:r>
          </a:p>
          <a:p>
            <a:pPr marL="342900" indent="-342900" algn="l">
              <a:buFont typeface="Arial" panose="020B0604020202020204" pitchFamily="34" charset="0"/>
              <a:buChar char="•"/>
            </a:pPr>
            <a:r>
              <a:rPr lang="en-US" sz="2600" b="1" dirty="0">
                <a:sym typeface="Wingdings" pitchFamily="2" charset="2"/>
              </a:rPr>
              <a:t>S</a:t>
            </a:r>
            <a:r>
              <a:rPr lang="en-US" sz="2600" dirty="0">
                <a:sym typeface="Wingdings" pitchFamily="2" charset="2"/>
              </a:rPr>
              <a:t>treptococcus pneumoniae </a:t>
            </a:r>
            <a:r>
              <a:rPr lang="en-US" sz="2600" b="1" dirty="0">
                <a:solidFill>
                  <a:srgbClr val="C00000"/>
                </a:solidFill>
                <a:sym typeface="Wingdings" pitchFamily="2" charset="2"/>
              </a:rPr>
              <a:t>(Gram +ve cocci) </a:t>
            </a:r>
            <a:r>
              <a:rPr lang="en-US" sz="2600" dirty="0">
                <a:sym typeface="Wingdings" pitchFamily="2" charset="2"/>
              </a:rPr>
              <a:t> older adults</a:t>
            </a:r>
            <a:endParaRPr lang="en-US" sz="2600" dirty="0"/>
          </a:p>
        </p:txBody>
      </p:sp>
      <p:grpSp>
        <p:nvGrpSpPr>
          <p:cNvPr id="5" name="Group 4">
            <a:extLst>
              <a:ext uri="{FF2B5EF4-FFF2-40B4-BE49-F238E27FC236}">
                <a16:creationId xmlns:a16="http://schemas.microsoft.com/office/drawing/2014/main" id="{64EED4BD-F4D5-724D-C0A0-34AA2EB525F4}"/>
              </a:ext>
            </a:extLst>
          </p:cNvPr>
          <p:cNvGrpSpPr/>
          <p:nvPr/>
        </p:nvGrpSpPr>
        <p:grpSpPr>
          <a:xfrm>
            <a:off x="7405511" y="141480"/>
            <a:ext cx="1042783" cy="947481"/>
            <a:chOff x="908003" y="3229019"/>
            <a:chExt cx="1294923" cy="1294923"/>
          </a:xfrm>
        </p:grpSpPr>
        <p:grpSp>
          <p:nvGrpSpPr>
            <p:cNvPr id="6" name="Group 9">
              <a:extLst>
                <a:ext uri="{FF2B5EF4-FFF2-40B4-BE49-F238E27FC236}">
                  <a16:creationId xmlns:a16="http://schemas.microsoft.com/office/drawing/2014/main" id="{CA598559-0C00-7171-46AC-CDB12653937D}"/>
                </a:ext>
              </a:extLst>
            </p:cNvPr>
            <p:cNvGrpSpPr/>
            <p:nvPr/>
          </p:nvGrpSpPr>
          <p:grpSpPr>
            <a:xfrm>
              <a:off x="908003" y="3229019"/>
              <a:ext cx="1294923" cy="1294923"/>
              <a:chOff x="0" y="0"/>
              <a:chExt cx="6350000" cy="6350000"/>
            </a:xfrm>
          </p:grpSpPr>
          <p:sp>
            <p:nvSpPr>
              <p:cNvPr id="8" name="Freeform 10">
                <a:extLst>
                  <a:ext uri="{FF2B5EF4-FFF2-40B4-BE49-F238E27FC236}">
                    <a16:creationId xmlns:a16="http://schemas.microsoft.com/office/drawing/2014/main" id="{51C87B8E-CEE9-DFA9-5568-452919762469}"/>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D9D9"/>
              </a:solidFill>
            </p:spPr>
          </p:sp>
        </p:grpSp>
        <p:pic>
          <p:nvPicPr>
            <p:cNvPr id="7" name="Graphic 6" descr="Open book with solid fill">
              <a:extLst>
                <a:ext uri="{FF2B5EF4-FFF2-40B4-BE49-F238E27FC236}">
                  <a16:creationId xmlns:a16="http://schemas.microsoft.com/office/drawing/2014/main" id="{8B5677F1-B67E-5ABB-764F-9A7FF9973E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1786" y="3408681"/>
              <a:ext cx="907355" cy="907355"/>
            </a:xfrm>
            <a:prstGeom prst="rect">
              <a:avLst/>
            </a:prstGeom>
          </p:spPr>
        </p:pic>
      </p:grpSp>
      <p:grpSp>
        <p:nvGrpSpPr>
          <p:cNvPr id="9" name="Group 8">
            <a:extLst>
              <a:ext uri="{FF2B5EF4-FFF2-40B4-BE49-F238E27FC236}">
                <a16:creationId xmlns:a16="http://schemas.microsoft.com/office/drawing/2014/main" id="{B5F8205A-FBA8-0B1B-40CD-34F7BA898123}"/>
              </a:ext>
            </a:extLst>
          </p:cNvPr>
          <p:cNvGrpSpPr/>
          <p:nvPr/>
        </p:nvGrpSpPr>
        <p:grpSpPr>
          <a:xfrm>
            <a:off x="8568266" y="170954"/>
            <a:ext cx="956459" cy="918008"/>
            <a:chOff x="3187791" y="3229019"/>
            <a:chExt cx="1294923" cy="1294923"/>
          </a:xfrm>
        </p:grpSpPr>
        <p:grpSp>
          <p:nvGrpSpPr>
            <p:cNvPr id="10" name="Group 7">
              <a:extLst>
                <a:ext uri="{FF2B5EF4-FFF2-40B4-BE49-F238E27FC236}">
                  <a16:creationId xmlns:a16="http://schemas.microsoft.com/office/drawing/2014/main" id="{C6A52E7A-8A15-36AE-6DA1-5B095B1359D7}"/>
                </a:ext>
              </a:extLst>
            </p:cNvPr>
            <p:cNvGrpSpPr/>
            <p:nvPr/>
          </p:nvGrpSpPr>
          <p:grpSpPr>
            <a:xfrm>
              <a:off x="3187791" y="3229019"/>
              <a:ext cx="1294923" cy="1294923"/>
              <a:chOff x="0" y="0"/>
              <a:chExt cx="6350000" cy="6350000"/>
            </a:xfrm>
          </p:grpSpPr>
          <p:sp>
            <p:nvSpPr>
              <p:cNvPr id="12" name="Freeform 8">
                <a:extLst>
                  <a:ext uri="{FF2B5EF4-FFF2-40B4-BE49-F238E27FC236}">
                    <a16:creationId xmlns:a16="http://schemas.microsoft.com/office/drawing/2014/main" id="{956A2D8D-5A77-AE5D-E545-3D77AB8B82EB}"/>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D9D9"/>
              </a:solidFill>
            </p:spPr>
          </p:sp>
        </p:grpSp>
        <p:pic>
          <p:nvPicPr>
            <p:cNvPr id="11" name="Graphic 10" descr="List with solid fill">
              <a:extLst>
                <a:ext uri="{FF2B5EF4-FFF2-40B4-BE49-F238E27FC236}">
                  <a16:creationId xmlns:a16="http://schemas.microsoft.com/office/drawing/2014/main" id="{19230827-EC71-C3AC-BE56-3E2815F7EA8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21185" y="3441353"/>
              <a:ext cx="828133" cy="828133"/>
            </a:xfrm>
            <a:prstGeom prst="rect">
              <a:avLst/>
            </a:prstGeom>
          </p:spPr>
        </p:pic>
      </p:grpSp>
      <p:pic>
        <p:nvPicPr>
          <p:cNvPr id="13" name="Picture 12">
            <a:extLst>
              <a:ext uri="{FF2B5EF4-FFF2-40B4-BE49-F238E27FC236}">
                <a16:creationId xmlns:a16="http://schemas.microsoft.com/office/drawing/2014/main" id="{3149687E-F5AA-1A03-4FEC-492C5904C1CA}"/>
              </a:ext>
            </a:extLst>
          </p:cNvPr>
          <p:cNvPicPr>
            <a:picLocks noChangeAspect="1"/>
          </p:cNvPicPr>
          <p:nvPr/>
        </p:nvPicPr>
        <p:blipFill>
          <a:blip r:embed="rId7"/>
          <a:stretch>
            <a:fillRect/>
          </a:stretch>
        </p:blipFill>
        <p:spPr>
          <a:xfrm>
            <a:off x="6451765" y="1188471"/>
            <a:ext cx="4577781" cy="2790203"/>
          </a:xfrm>
          <a:prstGeom prst="rect">
            <a:avLst/>
          </a:prstGeom>
        </p:spPr>
      </p:pic>
    </p:spTree>
    <p:extLst>
      <p:ext uri="{BB962C8B-B14F-4D97-AF65-F5344CB8AC3E}">
        <p14:creationId xmlns:p14="http://schemas.microsoft.com/office/powerpoint/2010/main" val="37498411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dissolv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7">
                                            <p:txEl>
                                              <p:pRg st="2" end="2"/>
                                            </p:txEl>
                                          </p:spTgt>
                                        </p:tgtEl>
                                        <p:attrNameLst>
                                          <p:attrName>style.visibility</p:attrName>
                                        </p:attrNameLst>
                                      </p:cBhvr>
                                      <p:to>
                                        <p:strVal val="visible"/>
                                      </p:to>
                                    </p:set>
                                    <p:animEffect transition="in" filter="dissolve">
                                      <p:cBhvr>
                                        <p:cTn id="18" dur="500"/>
                                        <p:tgtEl>
                                          <p:spTgt spid="17">
                                            <p:txEl>
                                              <p:pRg st="2" end="2"/>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17">
                                            <p:txEl>
                                              <p:pRg st="3" end="3"/>
                                            </p:txEl>
                                          </p:spTgt>
                                        </p:tgtEl>
                                        <p:attrNameLst>
                                          <p:attrName>style.visibility</p:attrName>
                                        </p:attrNameLst>
                                      </p:cBhvr>
                                      <p:to>
                                        <p:strVal val="visible"/>
                                      </p:to>
                                    </p:set>
                                    <p:animEffect transition="in" filter="dissolve">
                                      <p:cBhvr>
                                        <p:cTn id="21" dur="500"/>
                                        <p:tgtEl>
                                          <p:spTgt spid="17">
                                            <p:txEl>
                                              <p:pRg st="3" end="3"/>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17">
                                            <p:txEl>
                                              <p:pRg st="4" end="4"/>
                                            </p:txEl>
                                          </p:spTgt>
                                        </p:tgtEl>
                                        <p:attrNameLst>
                                          <p:attrName>style.visibility</p:attrName>
                                        </p:attrNameLst>
                                      </p:cBhvr>
                                      <p:to>
                                        <p:strVal val="visible"/>
                                      </p:to>
                                    </p:set>
                                    <p:animEffect transition="in" filter="dissolve">
                                      <p:cBhvr>
                                        <p:cTn id="24" dur="500"/>
                                        <p:tgtEl>
                                          <p:spTgt spid="17">
                                            <p:txEl>
                                              <p:pRg st="4" end="4"/>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17">
                                            <p:txEl>
                                              <p:pRg st="5" end="5"/>
                                            </p:txEl>
                                          </p:spTgt>
                                        </p:tgtEl>
                                        <p:attrNameLst>
                                          <p:attrName>style.visibility</p:attrName>
                                        </p:attrNameLst>
                                      </p:cBhvr>
                                      <p:to>
                                        <p:strVal val="visible"/>
                                      </p:to>
                                    </p:set>
                                    <p:animEffect transition="in" filter="dissolve">
                                      <p:cBhvr>
                                        <p:cTn id="27" dur="500"/>
                                        <p:tgtEl>
                                          <p:spTgt spid="17">
                                            <p:txEl>
                                              <p:pRg st="5" end="5"/>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17">
                                            <p:txEl>
                                              <p:pRg st="6" end="6"/>
                                            </p:txEl>
                                          </p:spTgt>
                                        </p:tgtEl>
                                        <p:attrNameLst>
                                          <p:attrName>style.visibility</p:attrName>
                                        </p:attrNameLst>
                                      </p:cBhvr>
                                      <p:to>
                                        <p:strVal val="visible"/>
                                      </p:to>
                                    </p:set>
                                    <p:animEffect transition="in" filter="dissolve">
                                      <p:cBhvr>
                                        <p:cTn id="30" dur="500"/>
                                        <p:tgtEl>
                                          <p:spTgt spid="17">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19">
                                            <p:txEl>
                                              <p:pRg st="1" end="1"/>
                                            </p:txEl>
                                          </p:spTgt>
                                        </p:tgtEl>
                                        <p:attrNameLst>
                                          <p:attrName>style.visibility</p:attrName>
                                        </p:attrNameLst>
                                      </p:cBhvr>
                                      <p:to>
                                        <p:strVal val="visible"/>
                                      </p:to>
                                    </p:set>
                                    <p:animEffect transition="in" filter="dissolve">
                                      <p:cBhvr>
                                        <p:cTn id="39" dur="500"/>
                                        <p:tgtEl>
                                          <p:spTgt spid="19">
                                            <p:txEl>
                                              <p:pRg st="1" end="1"/>
                                            </p:txEl>
                                          </p:spTgt>
                                        </p:tgtEl>
                                      </p:cBhvr>
                                    </p:animEffect>
                                  </p:childTnLst>
                                </p:cTn>
                              </p:par>
                              <p:par>
                                <p:cTn id="40" presetID="9" presetClass="entr" presetSubtype="0" fill="hold" nodeType="withEffect">
                                  <p:stCondLst>
                                    <p:cond delay="0"/>
                                  </p:stCondLst>
                                  <p:childTnLst>
                                    <p:set>
                                      <p:cBhvr>
                                        <p:cTn id="41" dur="1" fill="hold">
                                          <p:stCondLst>
                                            <p:cond delay="0"/>
                                          </p:stCondLst>
                                        </p:cTn>
                                        <p:tgtEl>
                                          <p:spTgt spid="19">
                                            <p:txEl>
                                              <p:pRg st="2" end="2"/>
                                            </p:txEl>
                                          </p:spTgt>
                                        </p:tgtEl>
                                        <p:attrNameLst>
                                          <p:attrName>style.visibility</p:attrName>
                                        </p:attrNameLst>
                                      </p:cBhvr>
                                      <p:to>
                                        <p:strVal val="visible"/>
                                      </p:to>
                                    </p:set>
                                    <p:animEffect transition="in" filter="dissolve">
                                      <p:cBhvr>
                                        <p:cTn id="42" dur="500"/>
                                        <p:tgtEl>
                                          <p:spTgt spid="19">
                                            <p:txEl>
                                              <p:pRg st="2" end="2"/>
                                            </p:txEl>
                                          </p:spTgt>
                                        </p:tgtEl>
                                      </p:cBhvr>
                                    </p:animEffect>
                                  </p:childTnLst>
                                </p:cTn>
                              </p:par>
                              <p:par>
                                <p:cTn id="43" presetID="9" presetClass="entr" presetSubtype="0" fill="hold" nodeType="with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dissolve">
                                      <p:cBhvr>
                                        <p:cTn id="45" dur="500"/>
                                        <p:tgtEl>
                                          <p:spTgt spid="19">
                                            <p:txEl>
                                              <p:pRg st="3" end="3"/>
                                            </p:txEl>
                                          </p:spTgt>
                                        </p:tgtEl>
                                      </p:cBhvr>
                                    </p:animEffect>
                                  </p:childTnLst>
                                </p:cTn>
                              </p:par>
                              <p:par>
                                <p:cTn id="46" presetID="9" presetClass="entr" presetSubtype="0" fill="hold" nodeType="withEffect">
                                  <p:stCondLst>
                                    <p:cond delay="0"/>
                                  </p:stCondLst>
                                  <p:childTnLst>
                                    <p:set>
                                      <p:cBhvr>
                                        <p:cTn id="47" dur="1" fill="hold">
                                          <p:stCondLst>
                                            <p:cond delay="0"/>
                                          </p:stCondLst>
                                        </p:cTn>
                                        <p:tgtEl>
                                          <p:spTgt spid="19">
                                            <p:txEl>
                                              <p:pRg st="4" end="4"/>
                                            </p:txEl>
                                          </p:spTgt>
                                        </p:tgtEl>
                                        <p:attrNameLst>
                                          <p:attrName>style.visibility</p:attrName>
                                        </p:attrNameLst>
                                      </p:cBhvr>
                                      <p:to>
                                        <p:strVal val="visible"/>
                                      </p:to>
                                    </p:set>
                                    <p:animEffect transition="in" filter="dissolve">
                                      <p:cBhvr>
                                        <p:cTn id="48" dur="500"/>
                                        <p:tgtEl>
                                          <p:spTgt spid="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41481"/>
            <a:ext cx="9558262" cy="947481"/>
          </a:xfrm>
          <a:prstGeom prst="rect">
            <a:avLst/>
          </a:prstGeom>
          <a:solidFill>
            <a:srgbClr val="A52129"/>
          </a:solidFill>
        </p:spPr>
      </p:sp>
      <p:sp>
        <p:nvSpPr>
          <p:cNvPr id="3" name="TextBox 3"/>
          <p:cNvSpPr txBox="1"/>
          <p:nvPr/>
        </p:nvSpPr>
        <p:spPr>
          <a:xfrm>
            <a:off x="294279" y="180198"/>
            <a:ext cx="8565883" cy="870046"/>
          </a:xfrm>
          <a:prstGeom prst="rect">
            <a:avLst/>
          </a:prstGeom>
        </p:spPr>
        <p:txBody>
          <a:bodyPr lIns="0" tIns="0" rIns="0" bIns="0" rtlCol="0" anchor="t">
            <a:spAutoFit/>
          </a:bodyPr>
          <a:lstStyle/>
          <a:p>
            <a:pPr defTabSz="609630">
              <a:lnSpc>
                <a:spcPts val="6666"/>
              </a:lnSpc>
            </a:pPr>
            <a:r>
              <a:rPr lang="en-US" sz="6000" spc="199" dirty="0">
                <a:solidFill>
                  <a:srgbClr val="FFFFFF"/>
                </a:solidFill>
              </a:rPr>
              <a:t>Meningitis</a:t>
            </a:r>
          </a:p>
        </p:txBody>
      </p:sp>
      <p:sp>
        <p:nvSpPr>
          <p:cNvPr id="17" name="TextBox 16">
            <a:extLst>
              <a:ext uri="{FF2B5EF4-FFF2-40B4-BE49-F238E27FC236}">
                <a16:creationId xmlns:a16="http://schemas.microsoft.com/office/drawing/2014/main" id="{A98A67D9-7CB6-27F4-891F-37CDB474A2EB}"/>
              </a:ext>
            </a:extLst>
          </p:cNvPr>
          <p:cNvSpPr txBox="1"/>
          <p:nvPr/>
        </p:nvSpPr>
        <p:spPr>
          <a:xfrm>
            <a:off x="294277" y="1170972"/>
            <a:ext cx="7113559" cy="6463308"/>
          </a:xfrm>
          <a:prstGeom prst="rect">
            <a:avLst/>
          </a:prstGeom>
          <a:noFill/>
        </p:spPr>
        <p:txBody>
          <a:bodyPr wrap="square" rtlCol="0">
            <a:spAutoFit/>
          </a:bodyPr>
          <a:lstStyle/>
          <a:p>
            <a:pPr marL="285750" indent="-285750">
              <a:buFont typeface="Arial" panose="020B0604020202020204" pitchFamily="34" charset="0"/>
              <a:buChar char="•"/>
            </a:pPr>
            <a:r>
              <a:rPr lang="en-GB" sz="3200" b="1" dirty="0"/>
              <a:t>Signs/Symptoms: </a:t>
            </a:r>
          </a:p>
          <a:p>
            <a:pPr marL="742950" lvl="1" indent="-285750">
              <a:buFont typeface="Arial" panose="020B0604020202020204" pitchFamily="34" charset="0"/>
              <a:buChar char="•"/>
            </a:pPr>
            <a:r>
              <a:rPr lang="en-GB" sz="2800" b="1" dirty="0"/>
              <a:t>Classic triad: </a:t>
            </a:r>
            <a:r>
              <a:rPr lang="en-GB" sz="2800" b="1" dirty="0">
                <a:solidFill>
                  <a:srgbClr val="C00000"/>
                </a:solidFill>
              </a:rPr>
              <a:t>Fever, Headache + Neck Stiffness</a:t>
            </a:r>
          </a:p>
          <a:p>
            <a:pPr marL="742950" lvl="1" indent="-285750">
              <a:buFont typeface="Arial" panose="020B0604020202020204" pitchFamily="34" charset="0"/>
              <a:buChar char="•"/>
            </a:pPr>
            <a:r>
              <a:rPr lang="en-GB" sz="2800" b="1" dirty="0"/>
              <a:t>Focal neurological signs </a:t>
            </a:r>
            <a:r>
              <a:rPr lang="en-GB" sz="2800" dirty="0"/>
              <a:t>e.g., hemiparesis + hemianopia</a:t>
            </a:r>
          </a:p>
          <a:p>
            <a:pPr marL="742950" lvl="1" indent="-285750">
              <a:buFont typeface="Arial" panose="020B0604020202020204" pitchFamily="34" charset="0"/>
              <a:buChar char="•"/>
            </a:pPr>
            <a:r>
              <a:rPr lang="en-GB" sz="2800" b="1" dirty="0">
                <a:solidFill>
                  <a:srgbClr val="C00000"/>
                </a:solidFill>
              </a:rPr>
              <a:t>Non-blanching, petechial rash </a:t>
            </a:r>
            <a:r>
              <a:rPr lang="en-GB" sz="2800" dirty="0"/>
              <a:t>– meningococcal septicaemia </a:t>
            </a:r>
          </a:p>
          <a:p>
            <a:pPr marL="742950" lvl="1" indent="-285750">
              <a:buFont typeface="Arial" panose="020B0604020202020204" pitchFamily="34" charset="0"/>
              <a:buChar char="•"/>
            </a:pPr>
            <a:r>
              <a:rPr lang="en-GB" sz="2800" b="1" dirty="0">
                <a:solidFill>
                  <a:srgbClr val="C00000"/>
                </a:solidFill>
              </a:rPr>
              <a:t>Kernig’s sign:</a:t>
            </a:r>
            <a:r>
              <a:rPr lang="en-GB" sz="2800" b="1" i="0" dirty="0">
                <a:solidFill>
                  <a:srgbClr val="C00000"/>
                </a:solidFill>
                <a:effectLst/>
              </a:rPr>
              <a:t> </a:t>
            </a:r>
            <a:r>
              <a:rPr lang="en-GB" sz="2800" b="0" i="0" dirty="0">
                <a:solidFill>
                  <a:srgbClr val="202122"/>
                </a:solidFill>
                <a:effectLst/>
              </a:rPr>
              <a:t>flexing the thighs at the hip, and the knees, </a:t>
            </a:r>
            <a:r>
              <a:rPr lang="en-GB" sz="2800" b="1" i="0" dirty="0">
                <a:solidFill>
                  <a:srgbClr val="C00000"/>
                </a:solidFill>
                <a:effectLst/>
              </a:rPr>
              <a:t>at 90-degree angles</a:t>
            </a:r>
            <a:r>
              <a:rPr lang="en-GB" sz="2800" b="0" i="0" dirty="0">
                <a:solidFill>
                  <a:srgbClr val="202122"/>
                </a:solidFill>
                <a:effectLst/>
              </a:rPr>
              <a:t>, and assessing whether </a:t>
            </a:r>
            <a:r>
              <a:rPr lang="en-GB" sz="2800" b="1" i="0" dirty="0">
                <a:solidFill>
                  <a:srgbClr val="C00000"/>
                </a:solidFill>
                <a:effectLst/>
              </a:rPr>
              <a:t>subsequent extension of the knee is painful</a:t>
            </a:r>
            <a:endParaRPr lang="en-GB" sz="2800" b="1" dirty="0">
              <a:solidFill>
                <a:srgbClr val="C00000"/>
              </a:solidFill>
            </a:endParaRPr>
          </a:p>
          <a:p>
            <a:pPr marL="742950" lvl="1" indent="-285750">
              <a:buFont typeface="Arial" panose="020B0604020202020204" pitchFamily="34" charset="0"/>
              <a:buChar char="•"/>
            </a:pPr>
            <a:r>
              <a:rPr lang="en-GB" sz="2800" b="1" dirty="0">
                <a:solidFill>
                  <a:srgbClr val="C00000"/>
                </a:solidFill>
              </a:rPr>
              <a:t>Brudzinski’s sign</a:t>
            </a:r>
            <a:r>
              <a:rPr lang="en-GB" sz="2800" dirty="0"/>
              <a:t>: </a:t>
            </a:r>
            <a:r>
              <a:rPr lang="en-GB" sz="2800" b="1" i="0" dirty="0">
                <a:solidFill>
                  <a:srgbClr val="C00000"/>
                </a:solidFill>
                <a:effectLst/>
              </a:rPr>
              <a:t>forced flexion of the neck</a:t>
            </a:r>
            <a:r>
              <a:rPr lang="en-GB" sz="2800" b="0" i="0" dirty="0">
                <a:solidFill>
                  <a:srgbClr val="202122"/>
                </a:solidFill>
                <a:effectLst/>
              </a:rPr>
              <a:t> elicits a </a:t>
            </a:r>
            <a:r>
              <a:rPr lang="en-GB" sz="2800" b="1" i="0" dirty="0">
                <a:solidFill>
                  <a:srgbClr val="C00000"/>
                </a:solidFill>
                <a:effectLst/>
              </a:rPr>
              <a:t>reflex flexion of the hips</a:t>
            </a:r>
            <a:r>
              <a:rPr lang="en-GB" sz="2800" b="0" i="0" dirty="0">
                <a:solidFill>
                  <a:srgbClr val="202122"/>
                </a:solidFill>
                <a:effectLst/>
              </a:rPr>
              <a:t>.</a:t>
            </a:r>
            <a:br>
              <a:rPr lang="en-GB" sz="2800" dirty="0"/>
            </a:br>
            <a:endParaRPr lang="en-US" sz="2800" dirty="0"/>
          </a:p>
          <a:p>
            <a:endParaRPr lang="en-US" dirty="0"/>
          </a:p>
        </p:txBody>
      </p:sp>
      <p:pic>
        <p:nvPicPr>
          <p:cNvPr id="4098" name="Picture 2" descr="Kernig Sign and Brudzinski Sign - Mnemonic">
            <a:extLst>
              <a:ext uri="{FF2B5EF4-FFF2-40B4-BE49-F238E27FC236}">
                <a16:creationId xmlns:a16="http://schemas.microsoft.com/office/drawing/2014/main" id="{4CD6195B-5BCB-F254-E273-0F261839EE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630"/>
          <a:stretch/>
        </p:blipFill>
        <p:spPr bwMode="auto">
          <a:xfrm>
            <a:off x="7561562" y="3475670"/>
            <a:ext cx="4123637" cy="324084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eningitis rash: Pictures, symptoms, and similar rashes">
            <a:extLst>
              <a:ext uri="{FF2B5EF4-FFF2-40B4-BE49-F238E27FC236}">
                <a16:creationId xmlns:a16="http://schemas.microsoft.com/office/drawing/2014/main" id="{93E970BE-F2E2-E5E7-2C66-ECF5D32016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0363" y="1193501"/>
            <a:ext cx="3746033" cy="210177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994656D5-CA41-D68C-4A5A-CA1ECB8716EC}"/>
              </a:ext>
            </a:extLst>
          </p:cNvPr>
          <p:cNvGrpSpPr/>
          <p:nvPr/>
        </p:nvGrpSpPr>
        <p:grpSpPr>
          <a:xfrm>
            <a:off x="8439630" y="176882"/>
            <a:ext cx="991632" cy="912080"/>
            <a:chOff x="5467579" y="3229019"/>
            <a:chExt cx="1294923" cy="1294923"/>
          </a:xfrm>
        </p:grpSpPr>
        <p:grpSp>
          <p:nvGrpSpPr>
            <p:cNvPr id="15" name="Group 11">
              <a:extLst>
                <a:ext uri="{FF2B5EF4-FFF2-40B4-BE49-F238E27FC236}">
                  <a16:creationId xmlns:a16="http://schemas.microsoft.com/office/drawing/2014/main" id="{6762FB9D-6D5C-00D9-08FA-C40B55EE4250}"/>
                </a:ext>
              </a:extLst>
            </p:cNvPr>
            <p:cNvGrpSpPr/>
            <p:nvPr/>
          </p:nvGrpSpPr>
          <p:grpSpPr>
            <a:xfrm>
              <a:off x="5467579" y="3229019"/>
              <a:ext cx="1294923" cy="1294923"/>
              <a:chOff x="0" y="0"/>
              <a:chExt cx="6350000" cy="6350000"/>
            </a:xfrm>
          </p:grpSpPr>
          <p:sp>
            <p:nvSpPr>
              <p:cNvPr id="18" name="Freeform 12">
                <a:extLst>
                  <a:ext uri="{FF2B5EF4-FFF2-40B4-BE49-F238E27FC236}">
                    <a16:creationId xmlns:a16="http://schemas.microsoft.com/office/drawing/2014/main" id="{178B6E43-DABC-3407-FC66-923812F0D228}"/>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D9D9"/>
              </a:solidFill>
            </p:spPr>
          </p:sp>
        </p:grpSp>
        <p:pic>
          <p:nvPicPr>
            <p:cNvPr id="16" name="Graphic 15" descr="Stethoscope with solid fill">
              <a:extLst>
                <a:ext uri="{FF2B5EF4-FFF2-40B4-BE49-F238E27FC236}">
                  <a16:creationId xmlns:a16="http://schemas.microsoft.com/office/drawing/2014/main" id="{4942B291-C3D3-00E4-D121-DCFAD64CA81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22202" y="3397541"/>
              <a:ext cx="985676" cy="985676"/>
            </a:xfrm>
            <a:prstGeom prst="rect">
              <a:avLst/>
            </a:prstGeom>
          </p:spPr>
        </p:pic>
      </p:grpSp>
    </p:spTree>
    <p:extLst>
      <p:ext uri="{BB962C8B-B14F-4D97-AF65-F5344CB8AC3E}">
        <p14:creationId xmlns:p14="http://schemas.microsoft.com/office/powerpoint/2010/main" val="1595424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7">
                                            <p:txEl>
                                              <p:pRg st="1" end="1"/>
                                            </p:txEl>
                                          </p:spTgt>
                                        </p:tgtEl>
                                        <p:attrNameLst>
                                          <p:attrName>style.visibility</p:attrName>
                                        </p:attrNameLst>
                                      </p:cBhvr>
                                      <p:to>
                                        <p:strVal val="visible"/>
                                      </p:to>
                                    </p:set>
                                    <p:animEffect transition="in" filter="dissolve">
                                      <p:cBhvr>
                                        <p:cTn id="13" dur="500"/>
                                        <p:tgtEl>
                                          <p:spTgt spid="17">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7">
                                            <p:txEl>
                                              <p:pRg st="2" end="2"/>
                                            </p:txEl>
                                          </p:spTgt>
                                        </p:tgtEl>
                                        <p:attrNameLst>
                                          <p:attrName>style.visibility</p:attrName>
                                        </p:attrNameLst>
                                      </p:cBhvr>
                                      <p:to>
                                        <p:strVal val="visible"/>
                                      </p:to>
                                    </p:set>
                                    <p:animEffect transition="in" filter="dissolve">
                                      <p:cBhvr>
                                        <p:cTn id="18" dur="500"/>
                                        <p:tgtEl>
                                          <p:spTgt spid="1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dissolve">
                                      <p:cBhvr>
                                        <p:cTn id="23" dur="500"/>
                                        <p:tgtEl>
                                          <p:spTgt spid="1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100"/>
                                        </p:tgtEl>
                                        <p:attrNameLst>
                                          <p:attrName>style.visibility</p:attrName>
                                        </p:attrNameLst>
                                      </p:cBhvr>
                                      <p:to>
                                        <p:strVal val="visible"/>
                                      </p:to>
                                    </p:set>
                                    <p:anim calcmode="lin" valueType="num">
                                      <p:cBhvr additive="base">
                                        <p:cTn id="28" dur="500" fill="hold"/>
                                        <p:tgtEl>
                                          <p:spTgt spid="4100"/>
                                        </p:tgtEl>
                                        <p:attrNameLst>
                                          <p:attrName>ppt_x</p:attrName>
                                        </p:attrNameLst>
                                      </p:cBhvr>
                                      <p:tavLst>
                                        <p:tav tm="0">
                                          <p:val>
                                            <p:strVal val="#ppt_x"/>
                                          </p:val>
                                        </p:tav>
                                        <p:tav tm="100000">
                                          <p:val>
                                            <p:strVal val="#ppt_x"/>
                                          </p:val>
                                        </p:tav>
                                      </p:tavLst>
                                    </p:anim>
                                    <p:anim calcmode="lin" valueType="num">
                                      <p:cBhvr additive="base">
                                        <p:cTn id="29"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7">
                                            <p:txEl>
                                              <p:pRg st="4" end="4"/>
                                            </p:txEl>
                                          </p:spTgt>
                                        </p:tgtEl>
                                        <p:attrNameLst>
                                          <p:attrName>style.visibility</p:attrName>
                                        </p:attrNameLst>
                                      </p:cBhvr>
                                      <p:to>
                                        <p:strVal val="visible"/>
                                      </p:to>
                                    </p:set>
                                    <p:animEffect transition="in" filter="dissolve">
                                      <p:cBhvr>
                                        <p:cTn id="34" dur="500"/>
                                        <p:tgtEl>
                                          <p:spTgt spid="17">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17">
                                            <p:txEl>
                                              <p:pRg st="5" end="5"/>
                                            </p:txEl>
                                          </p:spTgt>
                                        </p:tgtEl>
                                        <p:attrNameLst>
                                          <p:attrName>style.visibility</p:attrName>
                                        </p:attrNameLst>
                                      </p:cBhvr>
                                      <p:to>
                                        <p:strVal val="visible"/>
                                      </p:to>
                                    </p:set>
                                    <p:animEffect transition="in" filter="dissolve">
                                      <p:cBhvr>
                                        <p:cTn id="39" dur="500"/>
                                        <p:tgtEl>
                                          <p:spTgt spid="17">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098"/>
                                        </p:tgtEl>
                                        <p:attrNameLst>
                                          <p:attrName>style.visibility</p:attrName>
                                        </p:attrNameLst>
                                      </p:cBhvr>
                                      <p:to>
                                        <p:strVal val="visible"/>
                                      </p:to>
                                    </p:set>
                                    <p:anim calcmode="lin" valueType="num">
                                      <p:cBhvr additive="base">
                                        <p:cTn id="44" dur="500" fill="hold"/>
                                        <p:tgtEl>
                                          <p:spTgt spid="4098"/>
                                        </p:tgtEl>
                                        <p:attrNameLst>
                                          <p:attrName>ppt_x</p:attrName>
                                        </p:attrNameLst>
                                      </p:cBhvr>
                                      <p:tavLst>
                                        <p:tav tm="0">
                                          <p:val>
                                            <p:strVal val="#ppt_x"/>
                                          </p:val>
                                        </p:tav>
                                        <p:tav tm="100000">
                                          <p:val>
                                            <p:strVal val="#ppt_x"/>
                                          </p:val>
                                        </p:tav>
                                      </p:tavLst>
                                    </p:anim>
                                    <p:anim calcmode="lin" valueType="num">
                                      <p:cBhvr additive="base">
                                        <p:cTn id="45"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41481"/>
            <a:ext cx="9558262" cy="947481"/>
          </a:xfrm>
          <a:prstGeom prst="rect">
            <a:avLst/>
          </a:prstGeom>
          <a:solidFill>
            <a:srgbClr val="A52129"/>
          </a:solidFill>
        </p:spPr>
      </p:sp>
      <p:sp>
        <p:nvSpPr>
          <p:cNvPr id="3" name="TextBox 3"/>
          <p:cNvSpPr txBox="1"/>
          <p:nvPr/>
        </p:nvSpPr>
        <p:spPr>
          <a:xfrm>
            <a:off x="294279" y="180198"/>
            <a:ext cx="8565883" cy="870046"/>
          </a:xfrm>
          <a:prstGeom prst="rect">
            <a:avLst/>
          </a:prstGeom>
        </p:spPr>
        <p:txBody>
          <a:bodyPr lIns="0" tIns="0" rIns="0" bIns="0" rtlCol="0" anchor="t">
            <a:spAutoFit/>
          </a:bodyPr>
          <a:lstStyle/>
          <a:p>
            <a:pPr defTabSz="609630">
              <a:lnSpc>
                <a:spcPts val="6666"/>
              </a:lnSpc>
            </a:pPr>
            <a:r>
              <a:rPr lang="en-US" sz="6000" spc="199" dirty="0">
                <a:solidFill>
                  <a:srgbClr val="FFFFFF"/>
                </a:solidFill>
              </a:rPr>
              <a:t>Meningitis</a:t>
            </a:r>
          </a:p>
        </p:txBody>
      </p:sp>
      <p:pic>
        <p:nvPicPr>
          <p:cNvPr id="4" name="Picture 3" descr="Table&#10;&#10;Description automatically generated">
            <a:extLst>
              <a:ext uri="{FF2B5EF4-FFF2-40B4-BE49-F238E27FC236}">
                <a16:creationId xmlns:a16="http://schemas.microsoft.com/office/drawing/2014/main" id="{0B7B0DAC-47E5-E0DB-D55C-FD8E8EA95559}"/>
              </a:ext>
            </a:extLst>
          </p:cNvPr>
          <p:cNvPicPr>
            <a:picLocks noChangeAspect="1"/>
          </p:cNvPicPr>
          <p:nvPr/>
        </p:nvPicPr>
        <p:blipFill>
          <a:blip r:embed="rId3"/>
          <a:stretch>
            <a:fillRect/>
          </a:stretch>
        </p:blipFill>
        <p:spPr>
          <a:xfrm>
            <a:off x="5331945" y="2220265"/>
            <a:ext cx="6669412" cy="3058169"/>
          </a:xfrm>
          <a:prstGeom prst="rect">
            <a:avLst/>
          </a:prstGeom>
        </p:spPr>
      </p:pic>
      <p:grpSp>
        <p:nvGrpSpPr>
          <p:cNvPr id="5" name="Group 4">
            <a:extLst>
              <a:ext uri="{FF2B5EF4-FFF2-40B4-BE49-F238E27FC236}">
                <a16:creationId xmlns:a16="http://schemas.microsoft.com/office/drawing/2014/main" id="{E7890C58-4080-253C-0B5E-F03DE3CBC4D8}"/>
              </a:ext>
            </a:extLst>
          </p:cNvPr>
          <p:cNvGrpSpPr/>
          <p:nvPr/>
        </p:nvGrpSpPr>
        <p:grpSpPr>
          <a:xfrm>
            <a:off x="8523111" y="180199"/>
            <a:ext cx="907540" cy="870046"/>
            <a:chOff x="7828249" y="3229019"/>
            <a:chExt cx="1294923" cy="1294923"/>
          </a:xfrm>
        </p:grpSpPr>
        <p:grpSp>
          <p:nvGrpSpPr>
            <p:cNvPr id="10" name="Group 9">
              <a:extLst>
                <a:ext uri="{FF2B5EF4-FFF2-40B4-BE49-F238E27FC236}">
                  <a16:creationId xmlns:a16="http://schemas.microsoft.com/office/drawing/2014/main" id="{3473C410-FA4D-9537-E6EA-3609BC586358}"/>
                </a:ext>
              </a:extLst>
            </p:cNvPr>
            <p:cNvGrpSpPr/>
            <p:nvPr/>
          </p:nvGrpSpPr>
          <p:grpSpPr>
            <a:xfrm>
              <a:off x="7828249" y="3229019"/>
              <a:ext cx="1294923" cy="1294923"/>
              <a:chOff x="0" y="0"/>
              <a:chExt cx="6350000" cy="6350000"/>
            </a:xfrm>
          </p:grpSpPr>
          <p:sp>
            <p:nvSpPr>
              <p:cNvPr id="12" name="Freeform 14">
                <a:extLst>
                  <a:ext uri="{FF2B5EF4-FFF2-40B4-BE49-F238E27FC236}">
                    <a16:creationId xmlns:a16="http://schemas.microsoft.com/office/drawing/2014/main" id="{DE08C5EF-A897-4C5D-59AD-E8B27710B59B}"/>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D9D9"/>
              </a:solidFill>
            </p:spPr>
          </p:sp>
        </p:grpSp>
        <p:pic>
          <p:nvPicPr>
            <p:cNvPr id="11" name="Graphic 10" descr="Test tubes with solid fill">
              <a:extLst>
                <a:ext uri="{FF2B5EF4-FFF2-40B4-BE49-F238E27FC236}">
                  <a16:creationId xmlns:a16="http://schemas.microsoft.com/office/drawing/2014/main" id="{658BBD10-0884-6AF0-E786-524056B103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26400" y="3397541"/>
              <a:ext cx="921813" cy="921813"/>
            </a:xfrm>
            <a:prstGeom prst="rect">
              <a:avLst/>
            </a:prstGeom>
          </p:spPr>
        </p:pic>
      </p:grpSp>
      <p:sp>
        <p:nvSpPr>
          <p:cNvPr id="17" name="TextBox 16">
            <a:extLst>
              <a:ext uri="{FF2B5EF4-FFF2-40B4-BE49-F238E27FC236}">
                <a16:creationId xmlns:a16="http://schemas.microsoft.com/office/drawing/2014/main" id="{0BD069BA-5086-0E71-5905-1544694E83AA}"/>
              </a:ext>
            </a:extLst>
          </p:cNvPr>
          <p:cNvSpPr txBox="1"/>
          <p:nvPr/>
        </p:nvSpPr>
        <p:spPr>
          <a:xfrm>
            <a:off x="294279" y="1163472"/>
            <a:ext cx="5037666" cy="6001643"/>
          </a:xfrm>
          <a:prstGeom prst="rect">
            <a:avLst/>
          </a:prstGeom>
          <a:noFill/>
        </p:spPr>
        <p:txBody>
          <a:bodyPr wrap="square">
            <a:spAutoFit/>
          </a:bodyPr>
          <a:lstStyle/>
          <a:p>
            <a:pPr marL="285750" lvl="0" indent="-285750" fontAlgn="base">
              <a:spcBef>
                <a:spcPct val="0"/>
              </a:spcBef>
              <a:spcAft>
                <a:spcPct val="0"/>
              </a:spcAft>
              <a:buFont typeface="Arial" panose="020B0604020202020204" pitchFamily="34" charset="0"/>
              <a:buChar char="•"/>
            </a:pPr>
            <a:r>
              <a:rPr lang="en-GB" sz="2400" b="1" dirty="0">
                <a:solidFill>
                  <a:srgbClr val="C00000"/>
                </a:solidFill>
                <a:ea typeface="ＭＳ Ｐゴシック" charset="-128"/>
              </a:rPr>
              <a:t>Bloods: </a:t>
            </a:r>
            <a:r>
              <a:rPr lang="en-GB" sz="2400" dirty="0">
                <a:solidFill>
                  <a:srgbClr val="C00000"/>
                </a:solidFill>
                <a:ea typeface="ＭＳ Ｐゴシック" charset="-128"/>
              </a:rPr>
              <a:t>Two sets of blood cultures</a:t>
            </a:r>
          </a:p>
          <a:p>
            <a:pPr marL="285750" lvl="0" indent="-285750" fontAlgn="base">
              <a:spcBef>
                <a:spcPct val="0"/>
              </a:spcBef>
              <a:spcAft>
                <a:spcPct val="0"/>
              </a:spcAft>
              <a:buFont typeface="Arial" panose="020B0604020202020204" pitchFamily="34" charset="0"/>
              <a:buChar char="•"/>
            </a:pPr>
            <a:r>
              <a:rPr lang="en-GB" sz="2400" b="1" dirty="0">
                <a:solidFill>
                  <a:srgbClr val="040404"/>
                </a:solidFill>
                <a:ea typeface="ＭＳ Ｐゴシック" charset="-128"/>
              </a:rPr>
              <a:t>Imaging: </a:t>
            </a:r>
            <a:r>
              <a:rPr lang="en-GB" sz="2400" dirty="0">
                <a:solidFill>
                  <a:srgbClr val="040404"/>
                </a:solidFill>
                <a:ea typeface="ＭＳ Ｐゴシック" charset="-128"/>
              </a:rPr>
              <a:t>CT scan looking for brain herniation exclude raised intracranial pressure </a:t>
            </a:r>
            <a:r>
              <a:rPr lang="en-GB" sz="2400" b="1" dirty="0">
                <a:solidFill>
                  <a:srgbClr val="040404"/>
                </a:solidFill>
                <a:ea typeface="ＭＳ Ｐゴシック" charset="-128"/>
              </a:rPr>
              <a:t>(not routine)</a:t>
            </a:r>
          </a:p>
          <a:p>
            <a:pPr marL="285750" lvl="0" indent="-285750" fontAlgn="base">
              <a:spcBef>
                <a:spcPct val="0"/>
              </a:spcBef>
              <a:spcAft>
                <a:spcPct val="0"/>
              </a:spcAft>
              <a:buFont typeface="Arial" panose="020B0604020202020204" pitchFamily="34" charset="0"/>
              <a:buChar char="•"/>
            </a:pPr>
            <a:r>
              <a:rPr lang="en-GB" sz="2400" b="1" dirty="0">
                <a:solidFill>
                  <a:srgbClr val="C00000"/>
                </a:solidFill>
                <a:ea typeface="ＭＳ Ｐゴシック" charset="-128"/>
              </a:rPr>
              <a:t>Lumbar puncture: </a:t>
            </a:r>
            <a:r>
              <a:rPr lang="en-GB" sz="2400" dirty="0">
                <a:solidFill>
                  <a:srgbClr val="040404"/>
                </a:solidFill>
                <a:ea typeface="ＭＳ Ｐゴシック" charset="-128"/>
              </a:rPr>
              <a:t>Send </a:t>
            </a:r>
            <a:r>
              <a:rPr lang="en-GB" sz="2400" b="1" dirty="0">
                <a:solidFill>
                  <a:srgbClr val="040404"/>
                </a:solidFill>
                <a:ea typeface="ＭＳ Ｐゴシック" charset="-128"/>
              </a:rPr>
              <a:t>CSF</a:t>
            </a:r>
            <a:r>
              <a:rPr lang="en-GB" sz="2400" dirty="0">
                <a:solidFill>
                  <a:srgbClr val="040404"/>
                </a:solidFill>
                <a:ea typeface="ＭＳ Ｐゴシック" charset="-128"/>
              </a:rPr>
              <a:t> for </a:t>
            </a:r>
            <a:r>
              <a:rPr lang="en-GB" sz="2400" b="1" dirty="0">
                <a:solidFill>
                  <a:srgbClr val="040404"/>
                </a:solidFill>
                <a:ea typeface="ＭＳ Ｐゴシック" charset="-128"/>
              </a:rPr>
              <a:t>MC&amp;S</a:t>
            </a:r>
            <a:r>
              <a:rPr lang="en-GB" sz="2400" dirty="0">
                <a:solidFill>
                  <a:srgbClr val="040404"/>
                </a:solidFill>
                <a:ea typeface="ＭＳ Ｐゴシック" charset="-128"/>
              </a:rPr>
              <a:t> and </a:t>
            </a:r>
            <a:r>
              <a:rPr lang="en-GB" sz="2400" b="1" dirty="0">
                <a:solidFill>
                  <a:srgbClr val="040404"/>
                </a:solidFill>
                <a:ea typeface="ＭＳ Ｐゴシック" charset="-128"/>
              </a:rPr>
              <a:t>Gram staining </a:t>
            </a:r>
            <a:r>
              <a:rPr lang="en-GB" sz="2400" dirty="0">
                <a:solidFill>
                  <a:srgbClr val="040404"/>
                </a:solidFill>
                <a:ea typeface="ＭＳ Ｐゴシック" charset="-128"/>
              </a:rPr>
              <a:t>to confirm diagnosis</a:t>
            </a:r>
          </a:p>
          <a:p>
            <a:pPr marL="285750" lvl="0" indent="-285750" fontAlgn="base">
              <a:spcBef>
                <a:spcPct val="0"/>
              </a:spcBef>
              <a:spcAft>
                <a:spcPct val="0"/>
              </a:spcAft>
              <a:buFont typeface="Arial" panose="020B0604020202020204" pitchFamily="34" charset="0"/>
              <a:buChar char="•"/>
            </a:pPr>
            <a:r>
              <a:rPr lang="en-GB" sz="2400" b="1" dirty="0">
                <a:solidFill>
                  <a:srgbClr val="040404"/>
                </a:solidFill>
                <a:ea typeface="ＭＳ Ｐゴシック" charset="-128"/>
              </a:rPr>
              <a:t>Avoid/Delay LP if: </a:t>
            </a:r>
          </a:p>
          <a:p>
            <a:pPr marL="800100" lvl="1" indent="-342900">
              <a:buFont typeface="Arial" panose="020B0604020202020204" pitchFamily="34" charset="0"/>
              <a:buChar char="•"/>
            </a:pPr>
            <a:r>
              <a:rPr lang="en-GB" sz="2400" b="0" i="0" u="none" strike="noStrike" dirty="0">
                <a:effectLst/>
                <a:latin typeface="+mj-lt"/>
              </a:rPr>
              <a:t>signs of </a:t>
            </a:r>
            <a:r>
              <a:rPr lang="en-GB" sz="2400" b="1" i="0" u="none" strike="noStrike" dirty="0">
                <a:solidFill>
                  <a:srgbClr val="C00000"/>
                </a:solidFill>
                <a:effectLst/>
                <a:latin typeface="+mj-lt"/>
              </a:rPr>
              <a:t>severe sepsis or a rapidly evolving rash</a:t>
            </a:r>
            <a:endParaRPr lang="en-GB" sz="2400" b="1" i="0" dirty="0">
              <a:solidFill>
                <a:srgbClr val="C00000"/>
              </a:solidFill>
              <a:effectLst/>
              <a:latin typeface="+mj-lt"/>
            </a:endParaRPr>
          </a:p>
          <a:p>
            <a:pPr marL="800100" lvl="1" indent="-342900">
              <a:buFont typeface="Arial" panose="020B0604020202020204" pitchFamily="34" charset="0"/>
              <a:buChar char="•"/>
            </a:pPr>
            <a:r>
              <a:rPr lang="en-GB" sz="2400" b="0" i="0" dirty="0">
                <a:effectLst/>
                <a:latin typeface="+mj-lt"/>
              </a:rPr>
              <a:t>severe respiratory/cardiac compromise</a:t>
            </a:r>
          </a:p>
          <a:p>
            <a:pPr marL="800100" lvl="1" indent="-342900">
              <a:buFont typeface="Arial" panose="020B0604020202020204" pitchFamily="34" charset="0"/>
              <a:buChar char="•"/>
            </a:pPr>
            <a:r>
              <a:rPr lang="en-GB" sz="2400" b="0" i="0" dirty="0">
                <a:effectLst/>
                <a:latin typeface="+mj-lt"/>
              </a:rPr>
              <a:t>significant bleeding risk</a:t>
            </a:r>
          </a:p>
          <a:p>
            <a:pPr marL="800100" lvl="1" indent="-342900">
              <a:buFont typeface="Arial" panose="020B0604020202020204" pitchFamily="34" charset="0"/>
              <a:buChar char="•"/>
            </a:pPr>
            <a:r>
              <a:rPr lang="en-GB" sz="2400" b="0" i="0" dirty="0">
                <a:effectLst/>
                <a:latin typeface="+mj-lt"/>
              </a:rPr>
              <a:t>Signs of </a:t>
            </a:r>
            <a:r>
              <a:rPr lang="en-GB" sz="2400" b="1" i="0" dirty="0">
                <a:solidFill>
                  <a:srgbClr val="C00000"/>
                </a:solidFill>
                <a:effectLst/>
                <a:latin typeface="+mj-lt"/>
              </a:rPr>
              <a:t>raised ICP</a:t>
            </a:r>
          </a:p>
          <a:p>
            <a:br>
              <a:rPr lang="en-GB" sz="2400" dirty="0"/>
            </a:br>
            <a:endParaRPr lang="en-GB" sz="2400" b="1" dirty="0">
              <a:solidFill>
                <a:srgbClr val="040404"/>
              </a:solidFill>
              <a:ea typeface="ＭＳ Ｐゴシック" charset="-128"/>
            </a:endParaRPr>
          </a:p>
        </p:txBody>
      </p:sp>
      <p:sp>
        <p:nvSpPr>
          <p:cNvPr id="18" name="TextBox 17">
            <a:extLst>
              <a:ext uri="{FF2B5EF4-FFF2-40B4-BE49-F238E27FC236}">
                <a16:creationId xmlns:a16="http://schemas.microsoft.com/office/drawing/2014/main" id="{632A38DC-29E8-9703-7DA1-836837C69F6C}"/>
              </a:ext>
            </a:extLst>
          </p:cNvPr>
          <p:cNvSpPr txBox="1"/>
          <p:nvPr/>
        </p:nvSpPr>
        <p:spPr>
          <a:xfrm>
            <a:off x="7506964" y="1622535"/>
            <a:ext cx="2036343" cy="523220"/>
          </a:xfrm>
          <a:prstGeom prst="rect">
            <a:avLst/>
          </a:prstGeom>
          <a:noFill/>
        </p:spPr>
        <p:txBody>
          <a:bodyPr wrap="square" rtlCol="0">
            <a:spAutoFit/>
          </a:bodyPr>
          <a:lstStyle/>
          <a:p>
            <a:r>
              <a:rPr lang="en-US" sz="2800" b="1" dirty="0"/>
              <a:t>CSF Analysis</a:t>
            </a:r>
          </a:p>
        </p:txBody>
      </p:sp>
      <p:sp>
        <p:nvSpPr>
          <p:cNvPr id="19" name="TextBox 18">
            <a:extLst>
              <a:ext uri="{FF2B5EF4-FFF2-40B4-BE49-F238E27FC236}">
                <a16:creationId xmlns:a16="http://schemas.microsoft.com/office/drawing/2014/main" id="{2235279F-E2F8-56D4-ECCC-C7C01A460051}"/>
              </a:ext>
            </a:extLst>
          </p:cNvPr>
          <p:cNvSpPr txBox="1"/>
          <p:nvPr/>
        </p:nvSpPr>
        <p:spPr>
          <a:xfrm>
            <a:off x="5331945" y="5352944"/>
            <a:ext cx="6772132" cy="461665"/>
          </a:xfrm>
          <a:prstGeom prst="rect">
            <a:avLst/>
          </a:prstGeom>
          <a:noFill/>
        </p:spPr>
        <p:txBody>
          <a:bodyPr wrap="square" rtlCol="0">
            <a:spAutoFit/>
          </a:bodyPr>
          <a:lstStyle/>
          <a:p>
            <a:r>
              <a:rPr lang="en-US" sz="2400" b="1" dirty="0">
                <a:solidFill>
                  <a:srgbClr val="C00000"/>
                </a:solidFill>
              </a:rPr>
              <a:t>Neutrophils = Bacterial vs Lymphocytes = Viral/TB</a:t>
            </a:r>
          </a:p>
        </p:txBody>
      </p:sp>
    </p:spTree>
    <p:extLst>
      <p:ext uri="{BB962C8B-B14F-4D97-AF65-F5344CB8AC3E}">
        <p14:creationId xmlns:p14="http://schemas.microsoft.com/office/powerpoint/2010/main" val="522416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dissolv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dissolve">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dissolve">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dissolve">
                                      <p:cBhvr>
                                        <p:cTn id="22" dur="500"/>
                                        <p:tgtEl>
                                          <p:spTgt spid="17">
                                            <p:txEl>
                                              <p:pRg st="3" end="3"/>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17">
                                            <p:txEl>
                                              <p:pRg st="4" end="4"/>
                                            </p:txEl>
                                          </p:spTgt>
                                        </p:tgtEl>
                                        <p:attrNameLst>
                                          <p:attrName>style.visibility</p:attrName>
                                        </p:attrNameLst>
                                      </p:cBhvr>
                                      <p:to>
                                        <p:strVal val="visible"/>
                                      </p:to>
                                    </p:set>
                                    <p:animEffect transition="in" filter="dissolve">
                                      <p:cBhvr>
                                        <p:cTn id="25" dur="500"/>
                                        <p:tgtEl>
                                          <p:spTgt spid="17">
                                            <p:txEl>
                                              <p:pRg st="4" end="4"/>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17">
                                            <p:txEl>
                                              <p:pRg st="5" end="5"/>
                                            </p:txEl>
                                          </p:spTgt>
                                        </p:tgtEl>
                                        <p:attrNameLst>
                                          <p:attrName>style.visibility</p:attrName>
                                        </p:attrNameLst>
                                      </p:cBhvr>
                                      <p:to>
                                        <p:strVal val="visible"/>
                                      </p:to>
                                    </p:set>
                                    <p:animEffect transition="in" filter="dissolve">
                                      <p:cBhvr>
                                        <p:cTn id="28" dur="500"/>
                                        <p:tgtEl>
                                          <p:spTgt spid="17">
                                            <p:txEl>
                                              <p:pRg st="5" end="5"/>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17">
                                            <p:txEl>
                                              <p:pRg st="6" end="6"/>
                                            </p:txEl>
                                          </p:spTgt>
                                        </p:tgtEl>
                                        <p:attrNameLst>
                                          <p:attrName>style.visibility</p:attrName>
                                        </p:attrNameLst>
                                      </p:cBhvr>
                                      <p:to>
                                        <p:strVal val="visible"/>
                                      </p:to>
                                    </p:set>
                                    <p:animEffect transition="in" filter="dissolve">
                                      <p:cBhvr>
                                        <p:cTn id="31" dur="500"/>
                                        <p:tgtEl>
                                          <p:spTgt spid="17">
                                            <p:txEl>
                                              <p:pRg st="6" end="6"/>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17">
                                            <p:txEl>
                                              <p:pRg st="7" end="7"/>
                                            </p:txEl>
                                          </p:spTgt>
                                        </p:tgtEl>
                                        <p:attrNameLst>
                                          <p:attrName>style.visibility</p:attrName>
                                        </p:attrNameLst>
                                      </p:cBhvr>
                                      <p:to>
                                        <p:strVal val="visible"/>
                                      </p:to>
                                    </p:set>
                                    <p:animEffect transition="in" filter="dissolve">
                                      <p:cBhvr>
                                        <p:cTn id="34" dur="500"/>
                                        <p:tgtEl>
                                          <p:spTgt spid="17">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18">
                                            <p:txEl>
                                              <p:pRg st="0" end="0"/>
                                            </p:txEl>
                                          </p:spTgt>
                                        </p:tgtEl>
                                        <p:attrNameLst>
                                          <p:attrName>style.visibility</p:attrName>
                                        </p:attrNameLst>
                                      </p:cBhvr>
                                      <p:to>
                                        <p:strVal val="visible"/>
                                      </p:to>
                                    </p:set>
                                    <p:animEffect transition="in" filter="dissolve">
                                      <p:cBhvr>
                                        <p:cTn id="39" dur="500"/>
                                        <p:tgtEl>
                                          <p:spTgt spid="18">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fill="hold"/>
                                        <p:tgtEl>
                                          <p:spTgt spid="4"/>
                                        </p:tgtEl>
                                        <p:attrNameLst>
                                          <p:attrName>ppt_x</p:attrName>
                                        </p:attrNameLst>
                                      </p:cBhvr>
                                      <p:tavLst>
                                        <p:tav tm="0">
                                          <p:val>
                                            <p:strVal val="#ppt_x"/>
                                          </p:val>
                                        </p:tav>
                                        <p:tav tm="100000">
                                          <p:val>
                                            <p:strVal val="#ppt_x"/>
                                          </p:val>
                                        </p:tav>
                                      </p:tavLst>
                                    </p:anim>
                                    <p:anim calcmode="lin" valueType="num">
                                      <p:cBhvr additive="base">
                                        <p:cTn id="4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dissolve">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41481"/>
            <a:ext cx="9558262" cy="947481"/>
          </a:xfrm>
          <a:prstGeom prst="rect">
            <a:avLst/>
          </a:prstGeom>
          <a:solidFill>
            <a:srgbClr val="A52129"/>
          </a:solidFill>
        </p:spPr>
      </p:sp>
      <p:sp>
        <p:nvSpPr>
          <p:cNvPr id="3" name="TextBox 3"/>
          <p:cNvSpPr txBox="1"/>
          <p:nvPr/>
        </p:nvSpPr>
        <p:spPr>
          <a:xfrm>
            <a:off x="294279" y="180198"/>
            <a:ext cx="8565883" cy="870046"/>
          </a:xfrm>
          <a:prstGeom prst="rect">
            <a:avLst/>
          </a:prstGeom>
        </p:spPr>
        <p:txBody>
          <a:bodyPr lIns="0" tIns="0" rIns="0" bIns="0" rtlCol="0" anchor="t">
            <a:spAutoFit/>
          </a:bodyPr>
          <a:lstStyle/>
          <a:p>
            <a:pPr defTabSz="609630">
              <a:lnSpc>
                <a:spcPts val="6666"/>
              </a:lnSpc>
            </a:pPr>
            <a:r>
              <a:rPr lang="en-US" sz="6000" spc="199" dirty="0">
                <a:solidFill>
                  <a:srgbClr val="FFFFFF"/>
                </a:solidFill>
              </a:rPr>
              <a:t>Meningitis</a:t>
            </a:r>
          </a:p>
        </p:txBody>
      </p:sp>
      <p:grpSp>
        <p:nvGrpSpPr>
          <p:cNvPr id="6" name="Group 5">
            <a:extLst>
              <a:ext uri="{FF2B5EF4-FFF2-40B4-BE49-F238E27FC236}">
                <a16:creationId xmlns:a16="http://schemas.microsoft.com/office/drawing/2014/main" id="{B97F369D-7BC7-F420-F636-1112596B18E1}"/>
              </a:ext>
            </a:extLst>
          </p:cNvPr>
          <p:cNvGrpSpPr/>
          <p:nvPr/>
        </p:nvGrpSpPr>
        <p:grpSpPr>
          <a:xfrm>
            <a:off x="8647289" y="243309"/>
            <a:ext cx="773900" cy="743823"/>
            <a:chOff x="9989074" y="3229019"/>
            <a:chExt cx="1294923" cy="1294923"/>
          </a:xfrm>
        </p:grpSpPr>
        <p:grpSp>
          <p:nvGrpSpPr>
            <p:cNvPr id="7" name="Group 15">
              <a:extLst>
                <a:ext uri="{FF2B5EF4-FFF2-40B4-BE49-F238E27FC236}">
                  <a16:creationId xmlns:a16="http://schemas.microsoft.com/office/drawing/2014/main" id="{4DE4A4BF-0BBF-4967-6FF0-EB9544675030}"/>
                </a:ext>
              </a:extLst>
            </p:cNvPr>
            <p:cNvGrpSpPr/>
            <p:nvPr/>
          </p:nvGrpSpPr>
          <p:grpSpPr>
            <a:xfrm>
              <a:off x="9989074" y="3229019"/>
              <a:ext cx="1294923" cy="1294923"/>
              <a:chOff x="0" y="0"/>
              <a:chExt cx="6350000" cy="6350000"/>
            </a:xfrm>
          </p:grpSpPr>
          <p:sp>
            <p:nvSpPr>
              <p:cNvPr id="9" name="Freeform 16">
                <a:extLst>
                  <a:ext uri="{FF2B5EF4-FFF2-40B4-BE49-F238E27FC236}">
                    <a16:creationId xmlns:a16="http://schemas.microsoft.com/office/drawing/2014/main" id="{CBDD9DD8-612F-714F-D546-614F128E0E8E}"/>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D9D9"/>
              </a:solidFill>
            </p:spPr>
          </p:sp>
        </p:grpSp>
        <p:pic>
          <p:nvPicPr>
            <p:cNvPr id="8" name="Graphic 7" descr="Medicine with solid fill">
              <a:extLst>
                <a:ext uri="{FF2B5EF4-FFF2-40B4-BE49-F238E27FC236}">
                  <a16:creationId xmlns:a16="http://schemas.microsoft.com/office/drawing/2014/main" id="{54236246-1A36-2909-1C2A-2FBAFA4A0C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26781" y="3452603"/>
              <a:ext cx="863433" cy="863433"/>
            </a:xfrm>
            <a:prstGeom prst="rect">
              <a:avLst/>
            </a:prstGeom>
          </p:spPr>
        </p:pic>
      </p:grpSp>
      <p:sp>
        <p:nvSpPr>
          <p:cNvPr id="15" name="TextBox 14">
            <a:extLst>
              <a:ext uri="{FF2B5EF4-FFF2-40B4-BE49-F238E27FC236}">
                <a16:creationId xmlns:a16="http://schemas.microsoft.com/office/drawing/2014/main" id="{0BCDBDA9-01D2-8707-830A-2B09E196E933}"/>
              </a:ext>
            </a:extLst>
          </p:cNvPr>
          <p:cNvSpPr txBox="1"/>
          <p:nvPr/>
        </p:nvSpPr>
        <p:spPr>
          <a:xfrm>
            <a:off x="158045" y="1190790"/>
            <a:ext cx="12033955" cy="5533823"/>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GB" sz="2600" b="1" i="0" strike="noStrike" kern="0" cap="none" spc="0" normalizeH="0" baseline="0" noProof="0" dirty="0">
                <a:ln>
                  <a:noFill/>
                </a:ln>
                <a:solidFill>
                  <a:srgbClr val="040404"/>
                </a:solidFill>
                <a:effectLst/>
                <a:uLnTx/>
                <a:uFillTx/>
              </a:rPr>
              <a:t>Non-blanching rash or meningococcal septicaemia: Admit/call an ambulance </a:t>
            </a:r>
            <a:r>
              <a:rPr kumimoji="0" lang="en-GB" sz="2600" b="0" i="0" strike="noStrike" kern="0" cap="none" spc="0" normalizeH="0" baseline="0" noProof="0" dirty="0">
                <a:ln>
                  <a:noFill/>
                </a:ln>
                <a:solidFill>
                  <a:srgbClr val="040404"/>
                </a:solidFill>
                <a:effectLst/>
                <a:uLnTx/>
                <a:uFillTx/>
              </a:rPr>
              <a:t>+ give </a:t>
            </a:r>
            <a:r>
              <a:rPr kumimoji="0" lang="en-GB" sz="2600" b="1" i="0" strike="noStrike" kern="0" cap="none" spc="0" normalizeH="0" baseline="0" noProof="0" dirty="0">
                <a:ln>
                  <a:noFill/>
                </a:ln>
                <a:solidFill>
                  <a:srgbClr val="C00000"/>
                </a:solidFill>
                <a:effectLst/>
                <a:uLnTx/>
                <a:uFillTx/>
              </a:rPr>
              <a:t>IV benzylpenicillin (hospital)/IM benzylpenicillin (pre-hospital setting i.e. GP)</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GB" sz="2600" b="1" u="none" kern="0" dirty="0"/>
              <a:t>In H</a:t>
            </a:r>
            <a:r>
              <a:rPr lang="en-GB" sz="2600" b="1" kern="0" dirty="0"/>
              <a:t>ospital: ABC approach </a:t>
            </a:r>
            <a:endParaRPr kumimoji="0" lang="en-GB" sz="2600" b="0" i="0" u="none" strike="noStrike" kern="0" cap="none" spc="0" normalizeH="0" baseline="0" noProof="0" dirty="0">
              <a:ln>
                <a:noFill/>
              </a:ln>
              <a:effectLst/>
              <a:uLnTx/>
              <a:uFillTx/>
            </a:endParaRPr>
          </a:p>
          <a:p>
            <a:pPr marL="800100" lvl="1" indent="-342900" fontAlgn="base">
              <a:spcBef>
                <a:spcPct val="20000"/>
              </a:spcBef>
              <a:spcAft>
                <a:spcPct val="0"/>
              </a:spcAft>
              <a:buFont typeface="Arial" panose="020B0604020202020204" pitchFamily="34" charset="0"/>
              <a:buChar char="•"/>
              <a:defRPr/>
            </a:pPr>
            <a:r>
              <a:rPr lang="en-GB" sz="2600" b="1" kern="0" dirty="0"/>
              <a:t>Stable: </a:t>
            </a:r>
          </a:p>
          <a:p>
            <a:pPr marL="1257300" lvl="2" indent="-342900" fontAlgn="base">
              <a:spcBef>
                <a:spcPct val="20000"/>
              </a:spcBef>
              <a:spcAft>
                <a:spcPct val="0"/>
              </a:spcAft>
              <a:buFont typeface="Arial" panose="020B0604020202020204" pitchFamily="34" charset="0"/>
              <a:buChar char="•"/>
              <a:defRPr/>
            </a:pPr>
            <a:r>
              <a:rPr kumimoji="0" lang="en-GB" sz="2600" b="1" i="0" u="none" strike="noStrike" kern="0" cap="none" spc="0" normalizeH="0" baseline="0" noProof="0" dirty="0">
                <a:ln>
                  <a:noFill/>
                </a:ln>
                <a:solidFill>
                  <a:srgbClr val="C00000"/>
                </a:solidFill>
                <a:effectLst/>
                <a:uLnTx/>
                <a:uFillTx/>
              </a:rPr>
              <a:t>IV Cefotaxime/Ceftriaxone </a:t>
            </a:r>
            <a:r>
              <a:rPr kumimoji="0" lang="en-GB" sz="2600" b="0" i="0" u="none" strike="noStrike" kern="0" cap="none" spc="0" normalizeH="0" baseline="0" noProof="0" dirty="0">
                <a:ln>
                  <a:noFill/>
                </a:ln>
                <a:solidFill>
                  <a:srgbClr val="040404"/>
                </a:solidFill>
                <a:effectLst/>
                <a:uLnTx/>
                <a:uFillTx/>
              </a:rPr>
              <a:t>(3</a:t>
            </a:r>
            <a:r>
              <a:rPr kumimoji="0" lang="en-GB" sz="2600" b="0" i="0" u="none" strike="noStrike" kern="0" cap="none" spc="0" normalizeH="0" baseline="30000" noProof="0" dirty="0">
                <a:ln>
                  <a:noFill/>
                </a:ln>
                <a:solidFill>
                  <a:srgbClr val="040404"/>
                </a:solidFill>
                <a:effectLst/>
                <a:uLnTx/>
                <a:uFillTx/>
              </a:rPr>
              <a:t>rd</a:t>
            </a:r>
            <a:r>
              <a:rPr kumimoji="0" lang="en-GB" sz="2600" b="0" i="0" u="none" strike="noStrike" kern="0" cap="none" spc="0" normalizeH="0" baseline="0" noProof="0" dirty="0">
                <a:ln>
                  <a:noFill/>
                </a:ln>
                <a:solidFill>
                  <a:srgbClr val="040404"/>
                </a:solidFill>
                <a:effectLst/>
                <a:uLnTx/>
                <a:uFillTx/>
              </a:rPr>
              <a:t> generation cephalosporin)</a:t>
            </a:r>
            <a:r>
              <a:rPr kumimoji="0" lang="en-GB" sz="2600" b="0" i="0" u="none" strike="noStrike" kern="0" cap="none" spc="0" normalizeH="0" noProof="0" dirty="0">
                <a:ln>
                  <a:noFill/>
                </a:ln>
                <a:solidFill>
                  <a:srgbClr val="040404"/>
                </a:solidFill>
                <a:effectLst/>
                <a:uLnTx/>
                <a:uFillTx/>
              </a:rPr>
              <a:t> </a:t>
            </a:r>
            <a:r>
              <a:rPr lang="en-GB" sz="2600" kern="0" dirty="0">
                <a:solidFill>
                  <a:srgbClr val="040404"/>
                </a:solidFill>
                <a:sym typeface="Wingdings" pitchFamily="2" charset="2"/>
              </a:rPr>
              <a:t> </a:t>
            </a:r>
            <a:r>
              <a:rPr kumimoji="0" lang="en-GB" sz="2600" b="0" i="0" u="none" strike="noStrike" kern="0" cap="none" spc="0" normalizeH="0" noProof="0" dirty="0">
                <a:ln>
                  <a:noFill/>
                </a:ln>
                <a:solidFill>
                  <a:srgbClr val="040404"/>
                </a:solidFill>
                <a:effectLst/>
                <a:uLnTx/>
                <a:uFillTx/>
              </a:rPr>
              <a:t>3 months to 50 years</a:t>
            </a:r>
          </a:p>
          <a:p>
            <a:pPr marL="1257300" lvl="2" indent="-342900" fontAlgn="base">
              <a:spcBef>
                <a:spcPct val="20000"/>
              </a:spcBef>
              <a:spcAft>
                <a:spcPct val="0"/>
              </a:spcAft>
              <a:buFont typeface="Arial" panose="020B0604020202020204" pitchFamily="34" charset="0"/>
              <a:buChar char="•"/>
              <a:defRPr/>
            </a:pPr>
            <a:r>
              <a:rPr lang="en-GB" sz="2600" b="1" kern="0" dirty="0">
                <a:solidFill>
                  <a:srgbClr val="C00000"/>
                </a:solidFill>
              </a:rPr>
              <a:t>IV Cefotaxime/Ceftriaxone + Amoxicillin/Ampicillin </a:t>
            </a:r>
            <a:r>
              <a:rPr lang="en-GB" sz="2600" kern="0" dirty="0">
                <a:solidFill>
                  <a:srgbClr val="040404"/>
                </a:solidFill>
                <a:sym typeface="Wingdings" pitchFamily="2" charset="2"/>
              </a:rPr>
              <a:t> </a:t>
            </a:r>
            <a:r>
              <a:rPr lang="en-GB" sz="2600" kern="0" dirty="0">
                <a:solidFill>
                  <a:srgbClr val="040404"/>
                </a:solidFill>
              </a:rPr>
              <a:t>&gt;50yrs</a:t>
            </a:r>
          </a:p>
          <a:p>
            <a:pPr marL="1257300" lvl="2" indent="-342900" fontAlgn="base">
              <a:spcBef>
                <a:spcPct val="20000"/>
              </a:spcBef>
              <a:spcAft>
                <a:spcPct val="0"/>
              </a:spcAft>
              <a:buFont typeface="Arial" panose="020B0604020202020204" pitchFamily="34" charset="0"/>
              <a:buChar char="•"/>
              <a:defRPr/>
            </a:pPr>
            <a:r>
              <a:rPr kumimoji="0" lang="en-GB" sz="2600" b="1" i="0" u="none" strike="noStrike" kern="0" cap="none" spc="0" normalizeH="0" noProof="0" dirty="0">
                <a:ln>
                  <a:noFill/>
                </a:ln>
                <a:solidFill>
                  <a:srgbClr val="C00000"/>
                </a:solidFill>
                <a:effectLst/>
                <a:uLnTx/>
                <a:uFillTx/>
              </a:rPr>
              <a:t>IV </a:t>
            </a:r>
            <a:r>
              <a:rPr lang="en-GB" sz="2600" b="1" kern="0" dirty="0">
                <a:solidFill>
                  <a:srgbClr val="C00000"/>
                </a:solidFill>
              </a:rPr>
              <a:t>D</a:t>
            </a:r>
            <a:r>
              <a:rPr kumimoji="0" lang="en-GB" sz="2600" b="1" i="0" u="none" strike="noStrike" kern="0" cap="none" spc="0" normalizeH="0" noProof="0" dirty="0">
                <a:ln>
                  <a:noFill/>
                </a:ln>
                <a:solidFill>
                  <a:srgbClr val="C00000"/>
                </a:solidFill>
                <a:effectLst/>
                <a:uLnTx/>
                <a:uFillTx/>
              </a:rPr>
              <a:t>exam</a:t>
            </a:r>
            <a:r>
              <a:rPr lang="en-GB" sz="2600" b="1" kern="0" dirty="0" err="1">
                <a:solidFill>
                  <a:srgbClr val="C00000"/>
                </a:solidFill>
              </a:rPr>
              <a:t>ethasone</a:t>
            </a:r>
            <a:r>
              <a:rPr lang="en-GB" sz="2600" b="1" kern="0" dirty="0">
                <a:solidFill>
                  <a:srgbClr val="C00000"/>
                </a:solidFill>
              </a:rPr>
              <a:t> </a:t>
            </a:r>
            <a:r>
              <a:rPr lang="en-GB" sz="2600" kern="0" dirty="0">
                <a:solidFill>
                  <a:srgbClr val="040404"/>
                </a:solidFill>
              </a:rPr>
              <a:t>– if pneumococcal suspected but not in septic shock, meningococcal septicaemia or immunocompromised</a:t>
            </a:r>
            <a:endParaRPr kumimoji="0" lang="en-GB" sz="2600" b="0" i="0" u="none" strike="noStrike" kern="0" cap="none" spc="0" normalizeH="0" noProof="0" dirty="0">
              <a:ln>
                <a:noFill/>
              </a:ln>
              <a:solidFill>
                <a:srgbClr val="040404"/>
              </a:solidFill>
              <a:effectLst/>
              <a:uLnTx/>
              <a:uFillTx/>
            </a:endParaRPr>
          </a:p>
          <a:p>
            <a:pPr marL="800100" lvl="1" indent="-342900" fontAlgn="base">
              <a:spcBef>
                <a:spcPct val="20000"/>
              </a:spcBef>
              <a:spcAft>
                <a:spcPct val="0"/>
              </a:spcAft>
              <a:buFont typeface="Arial" panose="020B0604020202020204" pitchFamily="34" charset="0"/>
              <a:buChar char="•"/>
              <a:defRPr/>
            </a:pPr>
            <a:r>
              <a:rPr lang="en-GB" sz="2600" b="1" kern="0" dirty="0">
                <a:solidFill>
                  <a:srgbClr val="040404"/>
                </a:solidFill>
              </a:rPr>
              <a:t>Severe Sepsis: </a:t>
            </a:r>
            <a:r>
              <a:rPr lang="en-GB" sz="2600" b="1" kern="0" dirty="0"/>
              <a:t>IV antibiotics + IV fluid resuscitation</a:t>
            </a:r>
            <a:endParaRPr kumimoji="0" lang="en-GB" sz="2600" b="0" i="0" u="none" strike="noStrike" kern="0" cap="none" spc="0" normalizeH="0" baseline="0" noProof="0" dirty="0">
              <a:ln>
                <a:noFill/>
              </a:ln>
              <a:effectLst/>
              <a:uLnTx/>
              <a:uFillTx/>
            </a:endParaRPr>
          </a:p>
          <a:p>
            <a:pPr marL="800100" lvl="1" indent="-342900" fontAlgn="base">
              <a:spcBef>
                <a:spcPct val="20000"/>
              </a:spcBef>
              <a:spcAft>
                <a:spcPct val="0"/>
              </a:spcAft>
              <a:buFont typeface="Arial" panose="020B0604020202020204" pitchFamily="34" charset="0"/>
              <a:buChar char="•"/>
              <a:defRPr/>
            </a:pPr>
            <a:r>
              <a:rPr kumimoji="0" lang="en-GB" sz="2600" b="0" i="0" u="none" strike="noStrike" kern="0" cap="none" spc="0" normalizeH="0" baseline="0" noProof="0" dirty="0">
                <a:ln>
                  <a:noFill/>
                </a:ln>
                <a:solidFill>
                  <a:srgbClr val="040404"/>
                </a:solidFill>
                <a:effectLst/>
                <a:uLnTx/>
                <a:uFillTx/>
              </a:rPr>
              <a:t>If consciousness affected, consider </a:t>
            </a:r>
            <a:r>
              <a:rPr kumimoji="0" lang="en-GB" sz="2600" b="1" i="0" u="none" strike="noStrike" kern="0" cap="none" spc="0" normalizeH="0" baseline="0" noProof="0" dirty="0">
                <a:ln>
                  <a:noFill/>
                </a:ln>
                <a:solidFill>
                  <a:srgbClr val="C00000"/>
                </a:solidFill>
                <a:effectLst/>
                <a:uLnTx/>
                <a:uFillTx/>
              </a:rPr>
              <a:t>IV acyclovir </a:t>
            </a:r>
            <a:r>
              <a:rPr kumimoji="0" lang="en-GB" sz="2600" b="0" i="0" u="none" strike="noStrike" kern="0" cap="none" spc="0" normalizeH="0" baseline="0" noProof="0" dirty="0">
                <a:ln>
                  <a:noFill/>
                </a:ln>
                <a:solidFill>
                  <a:srgbClr val="040404"/>
                </a:solidFill>
                <a:effectLst/>
                <a:uLnTx/>
                <a:uFillTx/>
              </a:rPr>
              <a:t>to cover encephalitis </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GB" sz="2600" b="1" kern="0" dirty="0">
                <a:solidFill>
                  <a:srgbClr val="040404"/>
                </a:solidFill>
              </a:rPr>
              <a:t>C</a:t>
            </a:r>
            <a:r>
              <a:rPr kumimoji="0" lang="en-GB" sz="2600" b="1" i="0" u="none" strike="noStrike" kern="0" cap="none" spc="0" normalizeH="0" baseline="0" noProof="0" dirty="0">
                <a:ln>
                  <a:noFill/>
                </a:ln>
                <a:solidFill>
                  <a:srgbClr val="040404"/>
                </a:solidFill>
                <a:effectLst/>
                <a:uLnTx/>
                <a:uFillTx/>
              </a:rPr>
              <a:t>lose contact prophylaxis (if within 1 week before onset) : </a:t>
            </a:r>
            <a:r>
              <a:rPr lang="en-GB" sz="2600" b="1" kern="0" dirty="0">
                <a:solidFill>
                  <a:srgbClr val="040404"/>
                </a:solidFill>
              </a:rPr>
              <a:t>r</a:t>
            </a:r>
            <a:r>
              <a:rPr kumimoji="0" lang="en-GB" sz="2600" b="1" i="0" u="none" strike="noStrike" kern="0" cap="none" spc="0" normalizeH="0" baseline="0" noProof="0" dirty="0" err="1">
                <a:ln>
                  <a:noFill/>
                </a:ln>
                <a:effectLst/>
                <a:uLnTx/>
                <a:uFillTx/>
              </a:rPr>
              <a:t>ifampicin</a:t>
            </a:r>
            <a:r>
              <a:rPr lang="en-GB" sz="2600" b="1" kern="0" dirty="0"/>
              <a:t>/</a:t>
            </a:r>
            <a:r>
              <a:rPr kumimoji="0" lang="en-GB" sz="2600" b="1" i="0" u="none" strike="noStrike" kern="0" cap="none" spc="0" normalizeH="0" baseline="0" noProof="0" dirty="0">
                <a:ln>
                  <a:noFill/>
                </a:ln>
                <a:effectLst/>
                <a:uLnTx/>
                <a:uFillTx/>
              </a:rPr>
              <a:t> ciprofloxacin</a:t>
            </a:r>
          </a:p>
        </p:txBody>
      </p:sp>
    </p:spTree>
    <p:extLst>
      <p:ext uri="{BB962C8B-B14F-4D97-AF65-F5344CB8AC3E}">
        <p14:creationId xmlns:p14="http://schemas.microsoft.com/office/powerpoint/2010/main" val="163437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animEffect transition="in" filter="dissolve">
                                      <p:cBhvr>
                                        <p:cTn id="19" dur="500"/>
                                        <p:tgtEl>
                                          <p:spTgt spid="1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5">
                                            <p:txEl>
                                              <p:pRg st="4" end="4"/>
                                            </p:txEl>
                                          </p:spTgt>
                                        </p:tgtEl>
                                        <p:attrNameLst>
                                          <p:attrName>style.visibility</p:attrName>
                                        </p:attrNameLst>
                                      </p:cBhvr>
                                      <p:to>
                                        <p:strVal val="visible"/>
                                      </p:to>
                                    </p:set>
                                    <p:animEffect transition="in" filter="dissolve">
                                      <p:cBhvr>
                                        <p:cTn id="24" dur="500"/>
                                        <p:tgtEl>
                                          <p:spTgt spid="15">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5">
                                            <p:txEl>
                                              <p:pRg st="5" end="5"/>
                                            </p:txEl>
                                          </p:spTgt>
                                        </p:tgtEl>
                                        <p:attrNameLst>
                                          <p:attrName>style.visibility</p:attrName>
                                        </p:attrNameLst>
                                      </p:cBhvr>
                                      <p:to>
                                        <p:strVal val="visible"/>
                                      </p:to>
                                    </p:set>
                                    <p:animEffect transition="in" filter="dissolve">
                                      <p:cBhvr>
                                        <p:cTn id="29" dur="500"/>
                                        <p:tgtEl>
                                          <p:spTgt spid="15">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61082F-5608-1A4E-93B0-DD84323EF15B}"/>
              </a:ext>
            </a:extLst>
          </p:cNvPr>
          <p:cNvSpPr/>
          <p:nvPr/>
        </p:nvSpPr>
        <p:spPr>
          <a:xfrm>
            <a:off x="219456" y="205549"/>
            <a:ext cx="4801158" cy="4754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US" b="1" dirty="0">
                <a:solidFill>
                  <a:prstClr val="white"/>
                </a:solidFill>
                <a:latin typeface="Grotesque" panose="020B0504020202020204" pitchFamily="34" charset="0"/>
              </a:rPr>
              <a:t>Meningitis: Summary slide</a:t>
            </a:r>
          </a:p>
        </p:txBody>
      </p:sp>
      <p:sp>
        <p:nvSpPr>
          <p:cNvPr id="63" name="Rectangle 62">
            <a:extLst>
              <a:ext uri="{FF2B5EF4-FFF2-40B4-BE49-F238E27FC236}">
                <a16:creationId xmlns:a16="http://schemas.microsoft.com/office/drawing/2014/main" id="{4EA11EAD-F5A2-7A43-94DF-E2949BA51A32}"/>
              </a:ext>
            </a:extLst>
          </p:cNvPr>
          <p:cNvSpPr/>
          <p:nvPr/>
        </p:nvSpPr>
        <p:spPr>
          <a:xfrm>
            <a:off x="219457" y="788632"/>
            <a:ext cx="2314901" cy="4754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US" b="1" dirty="0">
                <a:solidFill>
                  <a:prstClr val="white"/>
                </a:solidFill>
                <a:latin typeface="Grotesque" panose="020B0504020202020204" pitchFamily="34" charset="0"/>
              </a:rPr>
              <a:t>Aetiology: </a:t>
            </a:r>
          </a:p>
        </p:txBody>
      </p:sp>
      <p:sp>
        <p:nvSpPr>
          <p:cNvPr id="72" name="Rectangle 71">
            <a:extLst>
              <a:ext uri="{FF2B5EF4-FFF2-40B4-BE49-F238E27FC236}">
                <a16:creationId xmlns:a16="http://schemas.microsoft.com/office/drawing/2014/main" id="{08A0CFE4-B32B-A04C-B3F8-61E6B686B4B5}"/>
              </a:ext>
            </a:extLst>
          </p:cNvPr>
          <p:cNvSpPr/>
          <p:nvPr/>
        </p:nvSpPr>
        <p:spPr>
          <a:xfrm>
            <a:off x="2705715" y="790280"/>
            <a:ext cx="2314901" cy="4754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US" b="1">
                <a:solidFill>
                  <a:prstClr val="white"/>
                </a:solidFill>
                <a:latin typeface="Grotesque" panose="020B0504020202020204" pitchFamily="34" charset="0"/>
              </a:rPr>
              <a:t>Examination: </a:t>
            </a:r>
          </a:p>
        </p:txBody>
      </p:sp>
      <p:sp>
        <p:nvSpPr>
          <p:cNvPr id="74" name="Rectangle 73">
            <a:extLst>
              <a:ext uri="{FF2B5EF4-FFF2-40B4-BE49-F238E27FC236}">
                <a16:creationId xmlns:a16="http://schemas.microsoft.com/office/drawing/2014/main" id="{0CAAEC57-94AC-0D44-88EE-4A5B868B7DF1}"/>
              </a:ext>
            </a:extLst>
          </p:cNvPr>
          <p:cNvSpPr/>
          <p:nvPr/>
        </p:nvSpPr>
        <p:spPr>
          <a:xfrm>
            <a:off x="5191972" y="788632"/>
            <a:ext cx="6780574" cy="4754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US" b="1">
                <a:solidFill>
                  <a:prstClr val="white"/>
                </a:solidFill>
                <a:latin typeface="Grotesque" panose="020B0504020202020204" pitchFamily="34" charset="0"/>
              </a:rPr>
              <a:t>Investigations: </a:t>
            </a:r>
          </a:p>
        </p:txBody>
      </p:sp>
      <p:sp>
        <p:nvSpPr>
          <p:cNvPr id="30" name="Rectangle 29">
            <a:extLst>
              <a:ext uri="{FF2B5EF4-FFF2-40B4-BE49-F238E27FC236}">
                <a16:creationId xmlns:a16="http://schemas.microsoft.com/office/drawing/2014/main" id="{A575CD0C-E540-774A-A202-1755EF1A551F}"/>
              </a:ext>
            </a:extLst>
          </p:cNvPr>
          <p:cNvSpPr/>
          <p:nvPr/>
        </p:nvSpPr>
        <p:spPr>
          <a:xfrm>
            <a:off x="219457" y="3631685"/>
            <a:ext cx="2314901" cy="4754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US" b="1">
                <a:solidFill>
                  <a:prstClr val="white"/>
                </a:solidFill>
                <a:latin typeface="Grotesque" panose="020B0504020202020204" pitchFamily="34" charset="0"/>
              </a:rPr>
              <a:t>History: </a:t>
            </a:r>
          </a:p>
        </p:txBody>
      </p:sp>
      <p:sp>
        <p:nvSpPr>
          <p:cNvPr id="31" name="Rectangle 30">
            <a:extLst>
              <a:ext uri="{FF2B5EF4-FFF2-40B4-BE49-F238E27FC236}">
                <a16:creationId xmlns:a16="http://schemas.microsoft.com/office/drawing/2014/main" id="{45D2AA16-E692-DA44-8CE1-E95A3A29779B}"/>
              </a:ext>
            </a:extLst>
          </p:cNvPr>
          <p:cNvSpPr/>
          <p:nvPr/>
        </p:nvSpPr>
        <p:spPr>
          <a:xfrm>
            <a:off x="219454" y="4211610"/>
            <a:ext cx="2314902" cy="2370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US" sz="2400" b="1" dirty="0">
                <a:solidFill>
                  <a:schemeClr val="tx1"/>
                </a:solidFill>
                <a:latin typeface="Grotesque" panose="020B0504020202020204" pitchFamily="34" charset="0"/>
              </a:rPr>
              <a:t>Classic Triad: </a:t>
            </a:r>
            <a:r>
              <a:rPr lang="en-US" sz="2400" dirty="0">
                <a:solidFill>
                  <a:srgbClr val="C00000"/>
                </a:solidFill>
                <a:latin typeface="Grotesque" panose="020B0504020202020204" pitchFamily="34" charset="0"/>
              </a:rPr>
              <a:t>Fever, Headache + Neck Stiffness </a:t>
            </a:r>
          </a:p>
          <a:p>
            <a:pPr defTabSz="609630"/>
            <a:endParaRPr lang="en-US" b="1" dirty="0">
              <a:solidFill>
                <a:schemeClr val="tx1"/>
              </a:solidFill>
              <a:latin typeface="Grotesque" panose="020B0504020202020204" pitchFamily="34" charset="0"/>
            </a:endParaRPr>
          </a:p>
        </p:txBody>
      </p:sp>
      <p:sp>
        <p:nvSpPr>
          <p:cNvPr id="64" name="Rectangle 63">
            <a:extLst>
              <a:ext uri="{FF2B5EF4-FFF2-40B4-BE49-F238E27FC236}">
                <a16:creationId xmlns:a16="http://schemas.microsoft.com/office/drawing/2014/main" id="{710593BA-580C-5D4D-9807-02D483826E4D}"/>
              </a:ext>
            </a:extLst>
          </p:cNvPr>
          <p:cNvSpPr/>
          <p:nvPr/>
        </p:nvSpPr>
        <p:spPr>
          <a:xfrm>
            <a:off x="219457" y="1338389"/>
            <a:ext cx="2314901" cy="1118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US" sz="2400" b="1" dirty="0">
                <a:solidFill>
                  <a:srgbClr val="C00000"/>
                </a:solidFill>
                <a:latin typeface="Grotesque" panose="020B0504020202020204" pitchFamily="34" charset="0"/>
              </a:rPr>
              <a:t>E</a:t>
            </a:r>
            <a:r>
              <a:rPr lang="en-US" sz="2400" dirty="0">
                <a:solidFill>
                  <a:srgbClr val="C00000"/>
                </a:solidFill>
                <a:latin typeface="Grotesque" panose="020B0504020202020204" pitchFamily="34" charset="0"/>
              </a:rPr>
              <a:t>xplaining </a:t>
            </a:r>
            <a:r>
              <a:rPr lang="en-US" sz="2400" b="1" dirty="0">
                <a:solidFill>
                  <a:srgbClr val="C00000"/>
                </a:solidFill>
                <a:latin typeface="Grotesque" panose="020B0504020202020204" pitchFamily="34" charset="0"/>
              </a:rPr>
              <a:t>B</a:t>
            </a:r>
            <a:r>
              <a:rPr lang="en-US" sz="2400" dirty="0">
                <a:solidFill>
                  <a:srgbClr val="C00000"/>
                </a:solidFill>
                <a:latin typeface="Grotesque" panose="020B0504020202020204" pitchFamily="34" charset="0"/>
              </a:rPr>
              <a:t>ig </a:t>
            </a:r>
            <a:r>
              <a:rPr lang="en-US" sz="2400" b="1" dirty="0">
                <a:solidFill>
                  <a:srgbClr val="C00000"/>
                </a:solidFill>
                <a:latin typeface="Grotesque" panose="020B0504020202020204" pitchFamily="34" charset="0"/>
              </a:rPr>
              <a:t>H</a:t>
            </a:r>
            <a:r>
              <a:rPr lang="en-US" sz="2400" dirty="0">
                <a:solidFill>
                  <a:srgbClr val="C00000"/>
                </a:solidFill>
                <a:latin typeface="Grotesque" panose="020B0504020202020204" pitchFamily="34" charset="0"/>
              </a:rPr>
              <a:t>ot </a:t>
            </a:r>
            <a:r>
              <a:rPr lang="en-US" sz="2400" b="1" dirty="0">
                <a:solidFill>
                  <a:srgbClr val="C00000"/>
                </a:solidFill>
                <a:latin typeface="Grotesque" panose="020B0504020202020204" pitchFamily="34" charset="0"/>
              </a:rPr>
              <a:t>N</a:t>
            </a:r>
            <a:r>
              <a:rPr lang="en-US" sz="2400" dirty="0">
                <a:solidFill>
                  <a:srgbClr val="C00000"/>
                </a:solidFill>
                <a:latin typeface="Grotesque" panose="020B0504020202020204" pitchFamily="34" charset="0"/>
              </a:rPr>
              <a:t>eck </a:t>
            </a:r>
            <a:r>
              <a:rPr lang="en-US" sz="2400" b="1" dirty="0">
                <a:solidFill>
                  <a:srgbClr val="C00000"/>
                </a:solidFill>
                <a:latin typeface="Grotesque" panose="020B0504020202020204" pitchFamily="34" charset="0"/>
              </a:rPr>
              <a:t>S</a:t>
            </a:r>
            <a:r>
              <a:rPr lang="en-US" sz="2400" dirty="0">
                <a:solidFill>
                  <a:srgbClr val="C00000"/>
                </a:solidFill>
                <a:latin typeface="Grotesque" panose="020B0504020202020204" pitchFamily="34" charset="0"/>
              </a:rPr>
              <a:t>tiffness</a:t>
            </a:r>
          </a:p>
        </p:txBody>
      </p:sp>
      <p:sp>
        <p:nvSpPr>
          <p:cNvPr id="66" name="Rectangle 65">
            <a:extLst>
              <a:ext uri="{FF2B5EF4-FFF2-40B4-BE49-F238E27FC236}">
                <a16:creationId xmlns:a16="http://schemas.microsoft.com/office/drawing/2014/main" id="{89A5F8A3-8B25-654B-9A72-04F981E40E70}"/>
              </a:ext>
            </a:extLst>
          </p:cNvPr>
          <p:cNvSpPr/>
          <p:nvPr/>
        </p:nvSpPr>
        <p:spPr>
          <a:xfrm>
            <a:off x="219454" y="2530922"/>
            <a:ext cx="2314902" cy="898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US" b="1" dirty="0">
                <a:solidFill>
                  <a:srgbClr val="C00000"/>
                </a:solidFill>
                <a:latin typeface="Grotesque" panose="020B0504020202020204" pitchFamily="34" charset="0"/>
              </a:rPr>
              <a:t>Young (infants) and Old (65+) </a:t>
            </a:r>
            <a:r>
              <a:rPr lang="en-US" b="1" dirty="0">
                <a:solidFill>
                  <a:prstClr val="black"/>
                </a:solidFill>
                <a:latin typeface="Grotesque" panose="020B0504020202020204" pitchFamily="34" charset="0"/>
              </a:rPr>
              <a:t>– main risk factor</a:t>
            </a:r>
          </a:p>
          <a:p>
            <a:pPr defTabSz="609630"/>
            <a:endParaRPr lang="en-US" sz="1400" b="1" dirty="0">
              <a:solidFill>
                <a:prstClr val="black"/>
              </a:solidFill>
              <a:latin typeface="Grotesque" panose="020B0504020202020204" pitchFamily="34" charset="0"/>
            </a:endParaRPr>
          </a:p>
        </p:txBody>
      </p:sp>
      <p:sp>
        <p:nvSpPr>
          <p:cNvPr id="77" name="Rectangle 76">
            <a:extLst>
              <a:ext uri="{FF2B5EF4-FFF2-40B4-BE49-F238E27FC236}">
                <a16:creationId xmlns:a16="http://schemas.microsoft.com/office/drawing/2014/main" id="{CAD85011-01BE-1346-903C-A2ED35F12850}"/>
              </a:ext>
            </a:extLst>
          </p:cNvPr>
          <p:cNvSpPr/>
          <p:nvPr/>
        </p:nvSpPr>
        <p:spPr>
          <a:xfrm>
            <a:off x="2705713" y="3644588"/>
            <a:ext cx="6193231" cy="49373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US" b="1">
                <a:solidFill>
                  <a:prstClr val="white"/>
                </a:solidFill>
                <a:latin typeface="Grotesque" panose="020B0504020202020204" pitchFamily="34" charset="0"/>
              </a:rPr>
              <a:t>Management: </a:t>
            </a:r>
          </a:p>
        </p:txBody>
      </p:sp>
      <p:sp>
        <p:nvSpPr>
          <p:cNvPr id="78" name="Rectangle 77">
            <a:extLst>
              <a:ext uri="{FF2B5EF4-FFF2-40B4-BE49-F238E27FC236}">
                <a16:creationId xmlns:a16="http://schemas.microsoft.com/office/drawing/2014/main" id="{14FECFE2-A13C-CE4E-A932-A93653138197}"/>
              </a:ext>
            </a:extLst>
          </p:cNvPr>
          <p:cNvSpPr/>
          <p:nvPr/>
        </p:nvSpPr>
        <p:spPr>
          <a:xfrm>
            <a:off x="5191968" y="1392900"/>
            <a:ext cx="2902250" cy="2007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78" indent="-285778" defTabSz="609630">
              <a:buFont typeface="Zapf Dingbats"/>
              <a:buChar char="✶"/>
            </a:pPr>
            <a:r>
              <a:rPr lang="en-US" b="1" dirty="0">
                <a:solidFill>
                  <a:prstClr val="black"/>
                </a:solidFill>
                <a:latin typeface="Grotesque" panose="020B0504020202020204" pitchFamily="34" charset="0"/>
              </a:rPr>
              <a:t>Bloods: </a:t>
            </a:r>
            <a:r>
              <a:rPr lang="en-US" dirty="0">
                <a:solidFill>
                  <a:srgbClr val="C00000"/>
                </a:solidFill>
                <a:latin typeface="Grotesque" panose="020B0504020202020204" pitchFamily="34" charset="0"/>
              </a:rPr>
              <a:t>two sets of blood cultures </a:t>
            </a:r>
          </a:p>
          <a:p>
            <a:pPr marL="285778" indent="-285778" defTabSz="609630">
              <a:buFont typeface="Zapf Dingbats"/>
              <a:buChar char="✶"/>
            </a:pPr>
            <a:r>
              <a:rPr lang="en-US" b="1" dirty="0">
                <a:solidFill>
                  <a:srgbClr val="C00000"/>
                </a:solidFill>
                <a:latin typeface="Grotesque" panose="020B0504020202020204" pitchFamily="34" charset="0"/>
              </a:rPr>
              <a:t>Lumbar puncture</a:t>
            </a:r>
            <a:r>
              <a:rPr lang="en-US" b="1" dirty="0">
                <a:solidFill>
                  <a:prstClr val="black"/>
                </a:solidFill>
                <a:latin typeface="Grotesque" panose="020B0504020202020204" pitchFamily="34" charset="0"/>
              </a:rPr>
              <a:t>: </a:t>
            </a:r>
            <a:r>
              <a:rPr lang="en-US" dirty="0">
                <a:solidFill>
                  <a:prstClr val="black"/>
                </a:solidFill>
                <a:latin typeface="Grotesque" panose="020B0504020202020204" pitchFamily="34" charset="0"/>
              </a:rPr>
              <a:t>for CSF analysis</a:t>
            </a:r>
          </a:p>
          <a:p>
            <a:pPr marL="285778" indent="-285778" defTabSz="609630">
              <a:buFont typeface="Zapf Dingbats"/>
              <a:buChar char="✶"/>
            </a:pPr>
            <a:r>
              <a:rPr lang="en-US" b="1" dirty="0">
                <a:solidFill>
                  <a:prstClr val="black"/>
                </a:solidFill>
                <a:latin typeface="Grotesque" panose="020B0504020202020204" pitchFamily="34" charset="0"/>
              </a:rPr>
              <a:t>Avoid LP: severe sepsis, raised ICP, developing rash</a:t>
            </a:r>
          </a:p>
        </p:txBody>
      </p:sp>
      <p:sp>
        <p:nvSpPr>
          <p:cNvPr id="80" name="Rectangle 79">
            <a:extLst>
              <a:ext uri="{FF2B5EF4-FFF2-40B4-BE49-F238E27FC236}">
                <a16:creationId xmlns:a16="http://schemas.microsoft.com/office/drawing/2014/main" id="{85124AC5-63B2-8542-A5C6-162AB3185962}"/>
              </a:ext>
            </a:extLst>
          </p:cNvPr>
          <p:cNvSpPr/>
          <p:nvPr/>
        </p:nvSpPr>
        <p:spPr>
          <a:xfrm>
            <a:off x="2705712" y="4257742"/>
            <a:ext cx="6193232" cy="2261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78" indent="-285778" defTabSz="609630">
              <a:buFont typeface="Zapf Dingbats"/>
              <a:buChar char="✶"/>
            </a:pPr>
            <a:r>
              <a:rPr lang="en-US" sz="1600" b="1" dirty="0">
                <a:solidFill>
                  <a:prstClr val="black"/>
                </a:solidFill>
                <a:latin typeface="Grotesque" panose="020B0504020202020204" pitchFamily="34" charset="0"/>
              </a:rPr>
              <a:t>First line </a:t>
            </a:r>
          </a:p>
          <a:p>
            <a:pPr marL="742978" lvl="1" indent="-285778" defTabSz="609630">
              <a:buFont typeface="Zapf Dingbats"/>
              <a:buChar char="✶"/>
            </a:pPr>
            <a:r>
              <a:rPr lang="en-US" sz="1600" b="1" dirty="0">
                <a:solidFill>
                  <a:prstClr val="black"/>
                </a:solidFill>
                <a:latin typeface="Grotesque" panose="020B0504020202020204" pitchFamily="34" charset="0"/>
              </a:rPr>
              <a:t>Non-blanching/Meningococcal: </a:t>
            </a:r>
            <a:r>
              <a:rPr lang="en-US" sz="1600" b="1" dirty="0">
                <a:solidFill>
                  <a:srgbClr val="C00000"/>
                </a:solidFill>
                <a:latin typeface="Grotesque" panose="020B0504020202020204" pitchFamily="34" charset="0"/>
              </a:rPr>
              <a:t>Admit/Call Ambulance + IV/IM benzylpenicillin</a:t>
            </a:r>
          </a:p>
          <a:p>
            <a:pPr marL="742978" lvl="1" indent="-285778" defTabSz="609630">
              <a:buFont typeface="Zapf Dingbats"/>
              <a:buChar char="✶"/>
            </a:pPr>
            <a:r>
              <a:rPr lang="en-US" sz="1600" b="1" dirty="0">
                <a:solidFill>
                  <a:prstClr val="black"/>
                </a:solidFill>
                <a:latin typeface="Grotesque" panose="020B0504020202020204" pitchFamily="34" charset="0"/>
              </a:rPr>
              <a:t>Stable: </a:t>
            </a:r>
          </a:p>
          <a:p>
            <a:pPr marL="1200178" lvl="2" indent="-285778" defTabSz="609630">
              <a:buFont typeface="Zapf Dingbats"/>
              <a:buChar char="✶"/>
            </a:pPr>
            <a:r>
              <a:rPr kumimoji="0" lang="en-GB" sz="1600" b="1" i="0" u="none" strike="noStrike" kern="0" cap="none" spc="0" normalizeH="0" baseline="0" noProof="0" dirty="0">
                <a:ln>
                  <a:noFill/>
                </a:ln>
                <a:solidFill>
                  <a:srgbClr val="C00000"/>
                </a:solidFill>
                <a:effectLst/>
                <a:uLnTx/>
                <a:uFillTx/>
                <a:latin typeface="Grotesque" panose="020B0504020202020204" pitchFamily="34" charset="0"/>
              </a:rPr>
              <a:t>IV Cefotaxime/Ceftriaxone</a:t>
            </a:r>
            <a:r>
              <a:rPr kumimoji="0" lang="en-GB" sz="1600" b="1" i="0" u="none" strike="noStrike" kern="0" cap="none" spc="0" normalizeH="0" baseline="0" noProof="0" dirty="0">
                <a:ln>
                  <a:noFill/>
                </a:ln>
                <a:solidFill>
                  <a:schemeClr val="tx1"/>
                </a:solidFill>
                <a:effectLst/>
                <a:uLnTx/>
                <a:uFillTx/>
                <a:latin typeface="Grotesque" panose="020B0504020202020204" pitchFamily="34" charset="0"/>
              </a:rPr>
              <a:t> </a:t>
            </a:r>
            <a:r>
              <a:rPr lang="en-GB" sz="1600" kern="0" dirty="0">
                <a:solidFill>
                  <a:schemeClr val="tx1"/>
                </a:solidFill>
                <a:latin typeface="Grotesque" panose="020B0504020202020204" pitchFamily="34" charset="0"/>
                <a:sym typeface="Wingdings" pitchFamily="2" charset="2"/>
              </a:rPr>
              <a:t> </a:t>
            </a:r>
            <a:r>
              <a:rPr kumimoji="0" lang="en-GB" sz="1600" b="0" i="0" u="none" strike="noStrike" kern="0" cap="none" spc="0" normalizeH="0" noProof="0" dirty="0">
                <a:ln>
                  <a:noFill/>
                </a:ln>
                <a:solidFill>
                  <a:schemeClr val="tx1"/>
                </a:solidFill>
                <a:effectLst/>
                <a:uLnTx/>
                <a:uFillTx/>
                <a:latin typeface="Grotesque" panose="020B0504020202020204" pitchFamily="34" charset="0"/>
              </a:rPr>
              <a:t>3 months to 50 years</a:t>
            </a:r>
          </a:p>
          <a:p>
            <a:pPr marL="1200178" lvl="2" indent="-285778" defTabSz="609630">
              <a:buFont typeface="Zapf Dingbats"/>
              <a:buChar char="✶"/>
            </a:pPr>
            <a:r>
              <a:rPr lang="en-GB" sz="1600" b="1" kern="0" dirty="0">
                <a:solidFill>
                  <a:srgbClr val="C00000"/>
                </a:solidFill>
                <a:latin typeface="Grotesque" panose="020B0504020202020204" pitchFamily="34" charset="0"/>
              </a:rPr>
              <a:t>IV Cefotaxime/Ceftriaxone + Amoxicillin/Ampicillin </a:t>
            </a:r>
            <a:r>
              <a:rPr lang="en-GB" sz="1600" kern="0" dirty="0">
                <a:solidFill>
                  <a:srgbClr val="040404"/>
                </a:solidFill>
                <a:latin typeface="Grotesque" panose="020B0504020202020204" pitchFamily="34" charset="0"/>
                <a:sym typeface="Wingdings" pitchFamily="2" charset="2"/>
              </a:rPr>
              <a:t> </a:t>
            </a:r>
            <a:r>
              <a:rPr lang="en-GB" sz="1600" kern="0" dirty="0">
                <a:solidFill>
                  <a:srgbClr val="040404"/>
                </a:solidFill>
                <a:latin typeface="Grotesque" panose="020B0504020202020204" pitchFamily="34" charset="0"/>
              </a:rPr>
              <a:t>&gt;50yrs</a:t>
            </a:r>
          </a:p>
          <a:p>
            <a:pPr marL="285778" indent="-285778" defTabSz="609630">
              <a:buFont typeface="Zapf Dingbats"/>
              <a:buChar char="✶"/>
            </a:pPr>
            <a:r>
              <a:rPr lang="en-US" sz="1600" b="1" dirty="0">
                <a:solidFill>
                  <a:srgbClr val="C00000"/>
                </a:solidFill>
                <a:latin typeface="Grotesque" panose="020B0504020202020204" pitchFamily="34" charset="0"/>
              </a:rPr>
              <a:t>IV dexamethasone </a:t>
            </a:r>
            <a:r>
              <a:rPr lang="en-US" sz="1600" b="1" dirty="0">
                <a:solidFill>
                  <a:prstClr val="black"/>
                </a:solidFill>
                <a:latin typeface="Grotesque" panose="020B0504020202020204" pitchFamily="34" charset="0"/>
              </a:rPr>
              <a:t>– suspected pneumococcal </a:t>
            </a:r>
          </a:p>
        </p:txBody>
      </p:sp>
      <p:sp>
        <p:nvSpPr>
          <p:cNvPr id="83" name="Rectangle 82">
            <a:extLst>
              <a:ext uri="{FF2B5EF4-FFF2-40B4-BE49-F238E27FC236}">
                <a16:creationId xmlns:a16="http://schemas.microsoft.com/office/drawing/2014/main" id="{ED596B1A-1BD8-D441-A841-4E7A2CD50D91}"/>
              </a:ext>
            </a:extLst>
          </p:cNvPr>
          <p:cNvSpPr/>
          <p:nvPr/>
        </p:nvSpPr>
        <p:spPr>
          <a:xfrm>
            <a:off x="9070296" y="3653711"/>
            <a:ext cx="2902250" cy="4754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US" b="1">
                <a:solidFill>
                  <a:prstClr val="white"/>
                </a:solidFill>
                <a:latin typeface="Grotesque" panose="020B0504020202020204" pitchFamily="34" charset="0"/>
              </a:rPr>
              <a:t>Complications: </a:t>
            </a:r>
          </a:p>
        </p:txBody>
      </p:sp>
      <p:sp>
        <p:nvSpPr>
          <p:cNvPr id="84" name="Rectangle 83">
            <a:extLst>
              <a:ext uri="{FF2B5EF4-FFF2-40B4-BE49-F238E27FC236}">
                <a16:creationId xmlns:a16="http://schemas.microsoft.com/office/drawing/2014/main" id="{D8325D33-4114-644C-9E68-54CA26E137EA}"/>
              </a:ext>
            </a:extLst>
          </p:cNvPr>
          <p:cNvSpPr/>
          <p:nvPr/>
        </p:nvSpPr>
        <p:spPr>
          <a:xfrm>
            <a:off x="9070292" y="4210632"/>
            <a:ext cx="2902248" cy="540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78" indent="-285778" defTabSz="609630">
              <a:buFont typeface="Zapf Dingbats"/>
              <a:buChar char="✶"/>
            </a:pPr>
            <a:r>
              <a:rPr lang="en-US" b="1" dirty="0">
                <a:solidFill>
                  <a:prstClr val="black"/>
                </a:solidFill>
                <a:latin typeface="Grotesque" panose="020B0504020202020204" pitchFamily="34" charset="0"/>
              </a:rPr>
              <a:t>Sensorineural hearing loss</a:t>
            </a:r>
          </a:p>
        </p:txBody>
      </p:sp>
      <p:sp>
        <p:nvSpPr>
          <p:cNvPr id="85" name="Rectangle 84">
            <a:extLst>
              <a:ext uri="{FF2B5EF4-FFF2-40B4-BE49-F238E27FC236}">
                <a16:creationId xmlns:a16="http://schemas.microsoft.com/office/drawing/2014/main" id="{2467A78F-6E31-404E-8DE6-1185FCEFF555}"/>
              </a:ext>
            </a:extLst>
          </p:cNvPr>
          <p:cNvSpPr/>
          <p:nvPr/>
        </p:nvSpPr>
        <p:spPr>
          <a:xfrm>
            <a:off x="9070294" y="4832590"/>
            <a:ext cx="2902250" cy="404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78" indent="-285778" defTabSz="609630">
              <a:buFont typeface="Zapf Dingbats"/>
              <a:buChar char="✶"/>
            </a:pPr>
            <a:r>
              <a:rPr lang="en-US" b="1" dirty="0">
                <a:solidFill>
                  <a:prstClr val="black"/>
                </a:solidFill>
                <a:latin typeface="Grotesque" panose="020B0504020202020204" pitchFamily="34" charset="0"/>
              </a:rPr>
              <a:t>Seizures</a:t>
            </a:r>
          </a:p>
        </p:txBody>
      </p:sp>
      <p:sp>
        <p:nvSpPr>
          <p:cNvPr id="86" name="Rectangle 85">
            <a:extLst>
              <a:ext uri="{FF2B5EF4-FFF2-40B4-BE49-F238E27FC236}">
                <a16:creationId xmlns:a16="http://schemas.microsoft.com/office/drawing/2014/main" id="{9EC9291D-53EC-9240-8C1C-D5C8545245F3}"/>
              </a:ext>
            </a:extLst>
          </p:cNvPr>
          <p:cNvSpPr/>
          <p:nvPr/>
        </p:nvSpPr>
        <p:spPr>
          <a:xfrm>
            <a:off x="9070292" y="5334978"/>
            <a:ext cx="2902250" cy="12468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78" indent="-285778" defTabSz="609630">
              <a:buFont typeface="Zapf Dingbats"/>
              <a:buChar char="✶"/>
            </a:pPr>
            <a:r>
              <a:rPr lang="en-US" b="1" dirty="0">
                <a:solidFill>
                  <a:prstClr val="black"/>
                </a:solidFill>
                <a:latin typeface="Grotesque" panose="020B0504020202020204" pitchFamily="34" charset="0"/>
              </a:rPr>
              <a:t>Waterhouse-Friedrichsen Syndrome: </a:t>
            </a:r>
            <a:r>
              <a:rPr lang="en-US" dirty="0">
                <a:solidFill>
                  <a:prstClr val="black"/>
                </a:solidFill>
                <a:latin typeface="Grotesque" panose="020B0504020202020204" pitchFamily="34" charset="0"/>
              </a:rPr>
              <a:t>adrenal haemorrhage 2ry to meningitis</a:t>
            </a:r>
          </a:p>
        </p:txBody>
      </p:sp>
      <p:pic>
        <p:nvPicPr>
          <p:cNvPr id="3" name="Picture 2" descr="Table&#10;&#10;Description automatically generated">
            <a:extLst>
              <a:ext uri="{FF2B5EF4-FFF2-40B4-BE49-F238E27FC236}">
                <a16:creationId xmlns:a16="http://schemas.microsoft.com/office/drawing/2014/main" id="{C46F8492-C035-68D7-F264-368D55B59505}"/>
              </a:ext>
            </a:extLst>
          </p:cNvPr>
          <p:cNvPicPr>
            <a:picLocks noChangeAspect="1"/>
          </p:cNvPicPr>
          <p:nvPr/>
        </p:nvPicPr>
        <p:blipFill>
          <a:blip r:embed="rId3"/>
          <a:stretch>
            <a:fillRect/>
          </a:stretch>
        </p:blipFill>
        <p:spPr>
          <a:xfrm>
            <a:off x="8258030" y="1513790"/>
            <a:ext cx="3714510" cy="1703239"/>
          </a:xfrm>
          <a:prstGeom prst="rect">
            <a:avLst/>
          </a:prstGeom>
        </p:spPr>
      </p:pic>
      <p:sp>
        <p:nvSpPr>
          <p:cNvPr id="6" name="Rectangle 5">
            <a:extLst>
              <a:ext uri="{FF2B5EF4-FFF2-40B4-BE49-F238E27FC236}">
                <a16:creationId xmlns:a16="http://schemas.microsoft.com/office/drawing/2014/main" id="{31A8C851-7FE6-92FE-353C-5AE447BBE18A}"/>
              </a:ext>
            </a:extLst>
          </p:cNvPr>
          <p:cNvSpPr/>
          <p:nvPr/>
        </p:nvSpPr>
        <p:spPr>
          <a:xfrm>
            <a:off x="2705712" y="1392900"/>
            <a:ext cx="2322444" cy="2007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78" indent="-285778" defTabSz="609630">
              <a:buFont typeface="Zapf Dingbats"/>
              <a:buChar char="✶"/>
            </a:pPr>
            <a:r>
              <a:rPr lang="en-US" dirty="0">
                <a:solidFill>
                  <a:srgbClr val="C00000"/>
                </a:solidFill>
                <a:latin typeface="Grotesque" panose="020B0504020202020204" pitchFamily="34" charset="0"/>
              </a:rPr>
              <a:t>Petechial rash </a:t>
            </a:r>
            <a:r>
              <a:rPr lang="en-US" dirty="0">
                <a:solidFill>
                  <a:prstClr val="black"/>
                </a:solidFill>
                <a:latin typeface="Grotesque" panose="020B0504020202020204" pitchFamily="34" charset="0"/>
                <a:sym typeface="Wingdings" pitchFamily="2" charset="2"/>
              </a:rPr>
              <a:t> </a:t>
            </a:r>
            <a:r>
              <a:rPr lang="en-US" b="1" dirty="0">
                <a:solidFill>
                  <a:prstClr val="black"/>
                </a:solidFill>
                <a:latin typeface="Grotesque" panose="020B0504020202020204" pitchFamily="34" charset="0"/>
                <a:sym typeface="Wingdings" pitchFamily="2" charset="2"/>
              </a:rPr>
              <a:t>meningococcal septicaemia </a:t>
            </a:r>
          </a:p>
          <a:p>
            <a:pPr marL="285778" indent="-285778" defTabSz="609630">
              <a:buFont typeface="Zapf Dingbats"/>
              <a:buChar char="✶"/>
            </a:pPr>
            <a:r>
              <a:rPr lang="en-US" dirty="0">
                <a:solidFill>
                  <a:prstClr val="black"/>
                </a:solidFill>
                <a:latin typeface="Grotesque" panose="020B0504020202020204" pitchFamily="34" charset="0"/>
                <a:sym typeface="Wingdings" pitchFamily="2" charset="2"/>
              </a:rPr>
              <a:t>Focal neurological sign</a:t>
            </a:r>
          </a:p>
          <a:p>
            <a:pPr marL="285778" indent="-285778" defTabSz="609630">
              <a:buFont typeface="Zapf Dingbats"/>
              <a:buChar char="✶"/>
            </a:pPr>
            <a:r>
              <a:rPr lang="en-US" dirty="0">
                <a:solidFill>
                  <a:prstClr val="black"/>
                </a:solidFill>
                <a:latin typeface="Grotesque" panose="020B0504020202020204" pitchFamily="34" charset="0"/>
                <a:sym typeface="Wingdings" pitchFamily="2" charset="2"/>
              </a:rPr>
              <a:t>Kernig’s sign </a:t>
            </a:r>
          </a:p>
          <a:p>
            <a:pPr marL="285778" indent="-285778" defTabSz="609630">
              <a:buFont typeface="Zapf Dingbats"/>
              <a:buChar char="✶"/>
            </a:pPr>
            <a:r>
              <a:rPr lang="en-US" dirty="0">
                <a:solidFill>
                  <a:prstClr val="black"/>
                </a:solidFill>
                <a:latin typeface="Grotesque" panose="020B0504020202020204" pitchFamily="34" charset="0"/>
                <a:sym typeface="Wingdings" pitchFamily="2" charset="2"/>
              </a:rPr>
              <a:t>Brudzinski’s sign </a:t>
            </a:r>
            <a:endParaRPr lang="en-US" dirty="0">
              <a:solidFill>
                <a:prstClr val="black"/>
              </a:solidFill>
              <a:latin typeface="Grotesque" panose="020B0504020202020204" pitchFamily="34" charset="0"/>
            </a:endParaRPr>
          </a:p>
        </p:txBody>
      </p:sp>
    </p:spTree>
    <p:extLst>
      <p:ext uri="{BB962C8B-B14F-4D97-AF65-F5344CB8AC3E}">
        <p14:creationId xmlns:p14="http://schemas.microsoft.com/office/powerpoint/2010/main" val="31992389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41481"/>
            <a:ext cx="9558262" cy="947481"/>
          </a:xfrm>
          <a:prstGeom prst="rect">
            <a:avLst/>
          </a:prstGeom>
          <a:solidFill>
            <a:srgbClr val="A52129"/>
          </a:solidFill>
        </p:spPr>
      </p:sp>
      <p:sp>
        <p:nvSpPr>
          <p:cNvPr id="3" name="TextBox 3"/>
          <p:cNvSpPr txBox="1"/>
          <p:nvPr/>
        </p:nvSpPr>
        <p:spPr>
          <a:xfrm>
            <a:off x="294279" y="180198"/>
            <a:ext cx="8565883" cy="870046"/>
          </a:xfrm>
          <a:prstGeom prst="rect">
            <a:avLst/>
          </a:prstGeom>
        </p:spPr>
        <p:txBody>
          <a:bodyPr lIns="0" tIns="0" rIns="0" bIns="0" rtlCol="0" anchor="t">
            <a:spAutoFit/>
          </a:bodyPr>
          <a:lstStyle/>
          <a:p>
            <a:pPr defTabSz="609630">
              <a:lnSpc>
                <a:spcPts val="6666"/>
              </a:lnSpc>
            </a:pPr>
            <a:r>
              <a:rPr lang="en-US" sz="5800" spc="199" dirty="0">
                <a:solidFill>
                  <a:srgbClr val="FFFFFF"/>
                </a:solidFill>
              </a:rPr>
              <a:t>Infective Endocarditis</a:t>
            </a:r>
          </a:p>
        </p:txBody>
      </p:sp>
      <p:grpSp>
        <p:nvGrpSpPr>
          <p:cNvPr id="5" name="Group 4">
            <a:extLst>
              <a:ext uri="{FF2B5EF4-FFF2-40B4-BE49-F238E27FC236}">
                <a16:creationId xmlns:a16="http://schemas.microsoft.com/office/drawing/2014/main" id="{64EED4BD-F4D5-724D-C0A0-34AA2EB525F4}"/>
              </a:ext>
            </a:extLst>
          </p:cNvPr>
          <p:cNvGrpSpPr/>
          <p:nvPr/>
        </p:nvGrpSpPr>
        <p:grpSpPr>
          <a:xfrm>
            <a:off x="7405511" y="141480"/>
            <a:ext cx="1042783" cy="947481"/>
            <a:chOff x="908003" y="3229019"/>
            <a:chExt cx="1294923" cy="1294923"/>
          </a:xfrm>
        </p:grpSpPr>
        <p:grpSp>
          <p:nvGrpSpPr>
            <p:cNvPr id="6" name="Group 9">
              <a:extLst>
                <a:ext uri="{FF2B5EF4-FFF2-40B4-BE49-F238E27FC236}">
                  <a16:creationId xmlns:a16="http://schemas.microsoft.com/office/drawing/2014/main" id="{CA598559-0C00-7171-46AC-CDB12653937D}"/>
                </a:ext>
              </a:extLst>
            </p:cNvPr>
            <p:cNvGrpSpPr/>
            <p:nvPr/>
          </p:nvGrpSpPr>
          <p:grpSpPr>
            <a:xfrm>
              <a:off x="908003" y="3229019"/>
              <a:ext cx="1294923" cy="1294923"/>
              <a:chOff x="0" y="0"/>
              <a:chExt cx="6350000" cy="6350000"/>
            </a:xfrm>
          </p:grpSpPr>
          <p:sp>
            <p:nvSpPr>
              <p:cNvPr id="8" name="Freeform 10">
                <a:extLst>
                  <a:ext uri="{FF2B5EF4-FFF2-40B4-BE49-F238E27FC236}">
                    <a16:creationId xmlns:a16="http://schemas.microsoft.com/office/drawing/2014/main" id="{51C87B8E-CEE9-DFA9-5568-452919762469}"/>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D9D9"/>
              </a:solidFill>
            </p:spPr>
          </p:sp>
        </p:grpSp>
        <p:pic>
          <p:nvPicPr>
            <p:cNvPr id="7" name="Graphic 6" descr="Open book with solid fill">
              <a:extLst>
                <a:ext uri="{FF2B5EF4-FFF2-40B4-BE49-F238E27FC236}">
                  <a16:creationId xmlns:a16="http://schemas.microsoft.com/office/drawing/2014/main" id="{8B5677F1-B67E-5ABB-764F-9A7FF9973E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1786" y="3408681"/>
              <a:ext cx="907355" cy="907355"/>
            </a:xfrm>
            <a:prstGeom prst="rect">
              <a:avLst/>
            </a:prstGeom>
          </p:spPr>
        </p:pic>
      </p:grpSp>
      <p:grpSp>
        <p:nvGrpSpPr>
          <p:cNvPr id="9" name="Group 8">
            <a:extLst>
              <a:ext uri="{FF2B5EF4-FFF2-40B4-BE49-F238E27FC236}">
                <a16:creationId xmlns:a16="http://schemas.microsoft.com/office/drawing/2014/main" id="{B5F8205A-FBA8-0B1B-40CD-34F7BA898123}"/>
              </a:ext>
            </a:extLst>
          </p:cNvPr>
          <p:cNvGrpSpPr/>
          <p:nvPr/>
        </p:nvGrpSpPr>
        <p:grpSpPr>
          <a:xfrm>
            <a:off x="8568266" y="170954"/>
            <a:ext cx="956459" cy="918008"/>
            <a:chOff x="3187791" y="3229019"/>
            <a:chExt cx="1294923" cy="1294923"/>
          </a:xfrm>
        </p:grpSpPr>
        <p:grpSp>
          <p:nvGrpSpPr>
            <p:cNvPr id="10" name="Group 7">
              <a:extLst>
                <a:ext uri="{FF2B5EF4-FFF2-40B4-BE49-F238E27FC236}">
                  <a16:creationId xmlns:a16="http://schemas.microsoft.com/office/drawing/2014/main" id="{C6A52E7A-8A15-36AE-6DA1-5B095B1359D7}"/>
                </a:ext>
              </a:extLst>
            </p:cNvPr>
            <p:cNvGrpSpPr/>
            <p:nvPr/>
          </p:nvGrpSpPr>
          <p:grpSpPr>
            <a:xfrm>
              <a:off x="3187791" y="3229019"/>
              <a:ext cx="1294923" cy="1294923"/>
              <a:chOff x="0" y="0"/>
              <a:chExt cx="6350000" cy="6350000"/>
            </a:xfrm>
          </p:grpSpPr>
          <p:sp>
            <p:nvSpPr>
              <p:cNvPr id="12" name="Freeform 8">
                <a:extLst>
                  <a:ext uri="{FF2B5EF4-FFF2-40B4-BE49-F238E27FC236}">
                    <a16:creationId xmlns:a16="http://schemas.microsoft.com/office/drawing/2014/main" id="{956A2D8D-5A77-AE5D-E545-3D77AB8B82EB}"/>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D9D9"/>
              </a:solidFill>
            </p:spPr>
          </p:sp>
        </p:grpSp>
        <p:pic>
          <p:nvPicPr>
            <p:cNvPr id="11" name="Graphic 10" descr="List with solid fill">
              <a:extLst>
                <a:ext uri="{FF2B5EF4-FFF2-40B4-BE49-F238E27FC236}">
                  <a16:creationId xmlns:a16="http://schemas.microsoft.com/office/drawing/2014/main" id="{19230827-EC71-C3AC-BE56-3E2815F7EA8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21185" y="3441353"/>
              <a:ext cx="828133" cy="828133"/>
            </a:xfrm>
            <a:prstGeom prst="rect">
              <a:avLst/>
            </a:prstGeom>
          </p:spPr>
        </p:pic>
      </p:grpSp>
      <p:sp>
        <p:nvSpPr>
          <p:cNvPr id="14" name="TextBox 13">
            <a:extLst>
              <a:ext uri="{FF2B5EF4-FFF2-40B4-BE49-F238E27FC236}">
                <a16:creationId xmlns:a16="http://schemas.microsoft.com/office/drawing/2014/main" id="{ED8D4BA9-F0B9-E204-0117-E03596046750}"/>
              </a:ext>
            </a:extLst>
          </p:cNvPr>
          <p:cNvSpPr txBox="1"/>
          <p:nvPr/>
        </p:nvSpPr>
        <p:spPr>
          <a:xfrm>
            <a:off x="294279" y="1422400"/>
            <a:ext cx="6140761" cy="4893647"/>
          </a:xfrm>
          <a:prstGeom prst="rect">
            <a:avLst/>
          </a:prstGeom>
          <a:noFill/>
        </p:spPr>
        <p:txBody>
          <a:bodyPr wrap="square" rtlCol="0">
            <a:spAutoFit/>
          </a:bodyPr>
          <a:lstStyle/>
          <a:p>
            <a:r>
              <a:rPr lang="en-US" sz="2600" b="1" dirty="0"/>
              <a:t>Definition:</a:t>
            </a:r>
            <a:r>
              <a:rPr lang="en-US" sz="2600" i="1" dirty="0"/>
              <a:t> </a:t>
            </a:r>
            <a:r>
              <a:rPr lang="en-GB" sz="2600" b="1" i="1" dirty="0">
                <a:solidFill>
                  <a:srgbClr val="C00000"/>
                </a:solidFill>
                <a:effectLst/>
              </a:rPr>
              <a:t>inflammation of the endocardium </a:t>
            </a:r>
            <a:r>
              <a:rPr lang="en-GB" sz="2600" b="0" i="0" dirty="0">
                <a:effectLst/>
              </a:rPr>
              <a:t>as well as the valves that separate each of the four chambers within the heart</a:t>
            </a:r>
          </a:p>
          <a:p>
            <a:endParaRPr lang="en-US" sz="2600" dirty="0"/>
          </a:p>
          <a:p>
            <a:r>
              <a:rPr lang="en-US" sz="2600" b="1" dirty="0"/>
              <a:t>Risk Factors: </a:t>
            </a:r>
          </a:p>
          <a:p>
            <a:pPr marL="285750" indent="-285750">
              <a:buFont typeface="Arial" panose="020B0604020202020204" pitchFamily="34" charset="0"/>
              <a:buChar char="•"/>
            </a:pPr>
            <a:r>
              <a:rPr lang="en-US" sz="2600" b="1" dirty="0">
                <a:solidFill>
                  <a:srgbClr val="C00000"/>
                </a:solidFill>
              </a:rPr>
              <a:t>Valvular/heart disease </a:t>
            </a:r>
          </a:p>
          <a:p>
            <a:pPr marL="285750" indent="-285750">
              <a:buFont typeface="Arial" panose="020B0604020202020204" pitchFamily="34" charset="0"/>
              <a:buChar char="•"/>
            </a:pPr>
            <a:r>
              <a:rPr lang="en-US" sz="2600" b="1" dirty="0">
                <a:solidFill>
                  <a:srgbClr val="C00000"/>
                </a:solidFill>
              </a:rPr>
              <a:t>IV drug use </a:t>
            </a:r>
          </a:p>
          <a:p>
            <a:pPr marL="285750" indent="-285750">
              <a:buFont typeface="Arial" panose="020B0604020202020204" pitchFamily="34" charset="0"/>
              <a:buChar char="•"/>
            </a:pPr>
            <a:r>
              <a:rPr lang="en-US" sz="2600" dirty="0"/>
              <a:t>Valve replacement/prosthetic valves </a:t>
            </a:r>
          </a:p>
          <a:p>
            <a:pPr marL="285750" indent="-285750">
              <a:buFont typeface="Arial" panose="020B0604020202020204" pitchFamily="34" charset="0"/>
              <a:buChar char="•"/>
            </a:pPr>
            <a:r>
              <a:rPr lang="en-US" sz="2600" dirty="0"/>
              <a:t>Long standing catheter </a:t>
            </a:r>
          </a:p>
          <a:p>
            <a:pPr marL="285750" indent="-285750">
              <a:buFont typeface="Arial" panose="020B0604020202020204" pitchFamily="34" charset="0"/>
              <a:buChar char="•"/>
            </a:pPr>
            <a:r>
              <a:rPr lang="en-US" sz="2600" dirty="0"/>
              <a:t>Dental Work/Poor dentition </a:t>
            </a:r>
          </a:p>
          <a:p>
            <a:pPr marL="285750" indent="-285750">
              <a:buFont typeface="Arial" panose="020B0604020202020204" pitchFamily="34" charset="0"/>
              <a:buChar char="•"/>
            </a:pPr>
            <a:r>
              <a:rPr lang="en-US" sz="2600" dirty="0"/>
              <a:t>Immunodeficiency</a:t>
            </a:r>
          </a:p>
        </p:txBody>
      </p:sp>
      <p:pic>
        <p:nvPicPr>
          <p:cNvPr id="20" name="Picture 19">
            <a:extLst>
              <a:ext uri="{FF2B5EF4-FFF2-40B4-BE49-F238E27FC236}">
                <a16:creationId xmlns:a16="http://schemas.microsoft.com/office/drawing/2014/main" id="{2ECDFB8B-2A42-EE24-EC3B-5C69522F0227}"/>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412" b="89412" l="6250" r="89583">
                        <a14:foregroundMark x1="10417" y1="75294" x2="6250" y2="63529"/>
                      </a14:backgroundRemoval>
                    </a14:imgEffect>
                  </a14:imgLayer>
                </a14:imgProps>
              </a:ext>
            </a:extLst>
          </a:blip>
          <a:stretch>
            <a:fillRect/>
          </a:stretch>
        </p:blipFill>
        <p:spPr>
          <a:xfrm>
            <a:off x="6578602" y="1893562"/>
            <a:ext cx="1817450" cy="1609200"/>
          </a:xfrm>
          <a:prstGeom prst="rect">
            <a:avLst/>
          </a:prstGeom>
        </p:spPr>
      </p:pic>
      <p:pic>
        <p:nvPicPr>
          <p:cNvPr id="21" name="Picture 20">
            <a:extLst>
              <a:ext uri="{FF2B5EF4-FFF2-40B4-BE49-F238E27FC236}">
                <a16:creationId xmlns:a16="http://schemas.microsoft.com/office/drawing/2014/main" id="{6B874AB0-CD27-AC9D-9875-1FBB8F7736EE}"/>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6484955" y="4159838"/>
            <a:ext cx="2085445" cy="1476000"/>
          </a:xfrm>
          <a:prstGeom prst="rect">
            <a:avLst/>
          </a:prstGeom>
        </p:spPr>
      </p:pic>
      <p:sp>
        <p:nvSpPr>
          <p:cNvPr id="22" name="TextBox 21">
            <a:extLst>
              <a:ext uri="{FF2B5EF4-FFF2-40B4-BE49-F238E27FC236}">
                <a16:creationId xmlns:a16="http://schemas.microsoft.com/office/drawing/2014/main" id="{4BE84A4C-C3C2-9738-1187-DCF97B740562}"/>
              </a:ext>
            </a:extLst>
          </p:cNvPr>
          <p:cNvSpPr txBox="1"/>
          <p:nvPr/>
        </p:nvSpPr>
        <p:spPr>
          <a:xfrm>
            <a:off x="6556258" y="1448590"/>
            <a:ext cx="2979660" cy="461665"/>
          </a:xfrm>
          <a:prstGeom prst="rect">
            <a:avLst/>
          </a:prstGeom>
          <a:noFill/>
        </p:spPr>
        <p:txBody>
          <a:bodyPr wrap="square" rtlCol="0">
            <a:spAutoFit/>
          </a:bodyPr>
          <a:lstStyle/>
          <a:p>
            <a:r>
              <a:rPr lang="en-US" sz="2400" b="1" dirty="0"/>
              <a:t>Aetiology</a:t>
            </a:r>
          </a:p>
        </p:txBody>
      </p:sp>
      <p:sp>
        <p:nvSpPr>
          <p:cNvPr id="24" name="TextBox 23">
            <a:extLst>
              <a:ext uri="{FF2B5EF4-FFF2-40B4-BE49-F238E27FC236}">
                <a16:creationId xmlns:a16="http://schemas.microsoft.com/office/drawing/2014/main" id="{1B71C969-D5CA-6F49-AD9C-10D4D6011803}"/>
              </a:ext>
            </a:extLst>
          </p:cNvPr>
          <p:cNvSpPr txBox="1"/>
          <p:nvPr/>
        </p:nvSpPr>
        <p:spPr>
          <a:xfrm>
            <a:off x="8445967" y="1910256"/>
            <a:ext cx="3451754" cy="1938992"/>
          </a:xfrm>
          <a:prstGeom prst="rect">
            <a:avLst/>
          </a:prstGeom>
          <a:noFill/>
        </p:spPr>
        <p:txBody>
          <a:bodyPr wrap="square" rtlCol="0">
            <a:spAutoFit/>
          </a:bodyPr>
          <a:lstStyle/>
          <a:p>
            <a:r>
              <a:rPr lang="en-US" sz="2400" b="1" dirty="0"/>
              <a:t>Staphylococci: </a:t>
            </a:r>
          </a:p>
          <a:p>
            <a:pPr marL="285750" indent="-285750">
              <a:buFont typeface="Arial" panose="020B0604020202020204" pitchFamily="34" charset="0"/>
              <a:buChar char="•"/>
            </a:pPr>
            <a:r>
              <a:rPr lang="en-US" sz="2400" b="1" dirty="0">
                <a:solidFill>
                  <a:srgbClr val="C00000"/>
                </a:solidFill>
              </a:rPr>
              <a:t>Staph aureus: </a:t>
            </a:r>
            <a:r>
              <a:rPr lang="en-US" sz="2400" dirty="0"/>
              <a:t>most common</a:t>
            </a:r>
          </a:p>
          <a:p>
            <a:pPr marL="285750" indent="-285750">
              <a:buFont typeface="Arial" panose="020B0604020202020204" pitchFamily="34" charset="0"/>
              <a:buChar char="•"/>
            </a:pPr>
            <a:r>
              <a:rPr lang="en-US" sz="2400" b="1" dirty="0"/>
              <a:t>Staph epidermis: </a:t>
            </a:r>
            <a:r>
              <a:rPr lang="en-US" sz="2400" dirty="0"/>
              <a:t>&lt;2 hours of recent surgery</a:t>
            </a:r>
          </a:p>
        </p:txBody>
      </p:sp>
      <p:sp>
        <p:nvSpPr>
          <p:cNvPr id="25" name="TextBox 24">
            <a:extLst>
              <a:ext uri="{FF2B5EF4-FFF2-40B4-BE49-F238E27FC236}">
                <a16:creationId xmlns:a16="http://schemas.microsoft.com/office/drawing/2014/main" id="{8A724E9D-7CAC-0619-CDF8-5D0FADB07BC5}"/>
              </a:ext>
            </a:extLst>
          </p:cNvPr>
          <p:cNvSpPr txBox="1"/>
          <p:nvPr/>
        </p:nvSpPr>
        <p:spPr>
          <a:xfrm>
            <a:off x="8445966" y="4159837"/>
            <a:ext cx="3451754" cy="2308324"/>
          </a:xfrm>
          <a:prstGeom prst="rect">
            <a:avLst/>
          </a:prstGeom>
          <a:noFill/>
        </p:spPr>
        <p:txBody>
          <a:bodyPr wrap="square" rtlCol="0">
            <a:spAutoFit/>
          </a:bodyPr>
          <a:lstStyle/>
          <a:p>
            <a:r>
              <a:rPr lang="en-US" sz="2400" b="1" dirty="0"/>
              <a:t>Streptococci:</a:t>
            </a:r>
          </a:p>
          <a:p>
            <a:pPr marL="285750" indent="-285750">
              <a:buFont typeface="Arial" panose="020B0604020202020204" pitchFamily="34" charset="0"/>
              <a:buChar char="•"/>
            </a:pPr>
            <a:r>
              <a:rPr lang="en-US" sz="2400" b="1" dirty="0"/>
              <a:t>Strep viridans: </a:t>
            </a:r>
            <a:r>
              <a:rPr lang="en-US" sz="2400" dirty="0"/>
              <a:t>poor dentition/after dental procedure</a:t>
            </a:r>
          </a:p>
          <a:p>
            <a:pPr marL="285750" indent="-285750">
              <a:buFont typeface="Arial" panose="020B0604020202020204" pitchFamily="34" charset="0"/>
              <a:buChar char="•"/>
            </a:pPr>
            <a:r>
              <a:rPr lang="en-US" sz="2400" b="1" dirty="0"/>
              <a:t>Strep bovis: </a:t>
            </a:r>
            <a:r>
              <a:rPr lang="en-US" sz="2400" dirty="0"/>
              <a:t>colorectal cancer </a:t>
            </a:r>
          </a:p>
        </p:txBody>
      </p:sp>
    </p:spTree>
    <p:extLst>
      <p:ext uri="{BB962C8B-B14F-4D97-AF65-F5344CB8AC3E}">
        <p14:creationId xmlns:p14="http://schemas.microsoft.com/office/powerpoint/2010/main" val="7331131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dissolv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dissolv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 calcmode="lin" valueType="num">
                                      <p:cBhvr additive="base">
                                        <p:cTn id="1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
                                            <p:txEl>
                                              <p:pRg st="4" end="4"/>
                                            </p:txEl>
                                          </p:spTgt>
                                        </p:tgtEl>
                                        <p:attrNameLst>
                                          <p:attrName>style.visibility</p:attrName>
                                        </p:attrNameLst>
                                      </p:cBhvr>
                                      <p:to>
                                        <p:strVal val="visible"/>
                                      </p:to>
                                    </p:set>
                                    <p:anim calcmode="lin" valueType="num">
                                      <p:cBhvr additive="base">
                                        <p:cTn id="2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xEl>
                                              <p:pRg st="5" end="5"/>
                                            </p:txEl>
                                          </p:spTgt>
                                        </p:tgtEl>
                                        <p:attrNameLst>
                                          <p:attrName>style.visibility</p:attrName>
                                        </p:attrNameLst>
                                      </p:cBhvr>
                                      <p:to>
                                        <p:strVal val="visible"/>
                                      </p:to>
                                    </p:set>
                                    <p:anim calcmode="lin" valueType="num">
                                      <p:cBhvr additive="base">
                                        <p:cTn id="25"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4">
                                            <p:txEl>
                                              <p:pRg st="6" end="6"/>
                                            </p:txEl>
                                          </p:spTgt>
                                        </p:tgtEl>
                                        <p:attrNameLst>
                                          <p:attrName>style.visibility</p:attrName>
                                        </p:attrNameLst>
                                      </p:cBhvr>
                                      <p:to>
                                        <p:strVal val="visible"/>
                                      </p:to>
                                    </p:set>
                                    <p:anim calcmode="lin" valueType="num">
                                      <p:cBhvr additive="base">
                                        <p:cTn id="29"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4">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xEl>
                                              <p:pRg st="7" end="7"/>
                                            </p:txEl>
                                          </p:spTgt>
                                        </p:tgtEl>
                                        <p:attrNameLst>
                                          <p:attrName>style.visibility</p:attrName>
                                        </p:attrNameLst>
                                      </p:cBhvr>
                                      <p:to>
                                        <p:strVal val="visible"/>
                                      </p:to>
                                    </p:set>
                                    <p:anim calcmode="lin" valueType="num">
                                      <p:cBhvr additive="base">
                                        <p:cTn id="33"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4">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4">
                                            <p:txEl>
                                              <p:pRg st="8" end="8"/>
                                            </p:txEl>
                                          </p:spTgt>
                                        </p:tgtEl>
                                        <p:attrNameLst>
                                          <p:attrName>style.visibility</p:attrName>
                                        </p:attrNameLst>
                                      </p:cBhvr>
                                      <p:to>
                                        <p:strVal val="visible"/>
                                      </p:to>
                                    </p:set>
                                    <p:anim calcmode="lin" valueType="num">
                                      <p:cBhvr additive="base">
                                        <p:cTn id="37" dur="500" fill="hold"/>
                                        <p:tgtEl>
                                          <p:spTgt spid="14">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22">
                                            <p:txEl>
                                              <p:pRg st="0" end="0"/>
                                            </p:txEl>
                                          </p:spTgt>
                                        </p:tgtEl>
                                        <p:attrNameLst>
                                          <p:attrName>style.visibility</p:attrName>
                                        </p:attrNameLst>
                                      </p:cBhvr>
                                      <p:to>
                                        <p:strVal val="visible"/>
                                      </p:to>
                                    </p:set>
                                    <p:animEffect transition="in" filter="dissolve">
                                      <p:cBhvr>
                                        <p:cTn id="43" dur="500"/>
                                        <p:tgtEl>
                                          <p:spTgt spid="22">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500" fill="hold"/>
                                        <p:tgtEl>
                                          <p:spTgt spid="20"/>
                                        </p:tgtEl>
                                        <p:attrNameLst>
                                          <p:attrName>ppt_x</p:attrName>
                                        </p:attrNameLst>
                                      </p:cBhvr>
                                      <p:tavLst>
                                        <p:tav tm="0">
                                          <p:val>
                                            <p:strVal val="#ppt_x"/>
                                          </p:val>
                                        </p:tav>
                                        <p:tav tm="100000">
                                          <p:val>
                                            <p:strVal val="#ppt_x"/>
                                          </p:val>
                                        </p:tav>
                                      </p:tavLst>
                                    </p:anim>
                                    <p:anim calcmode="lin" valueType="num">
                                      <p:cBhvr additive="base">
                                        <p:cTn id="4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24">
                                            <p:txEl>
                                              <p:pRg st="0" end="0"/>
                                            </p:txEl>
                                          </p:spTgt>
                                        </p:tgtEl>
                                        <p:attrNameLst>
                                          <p:attrName>style.visibility</p:attrName>
                                        </p:attrNameLst>
                                      </p:cBhvr>
                                      <p:to>
                                        <p:strVal val="visible"/>
                                      </p:to>
                                    </p:set>
                                    <p:animEffect transition="in" filter="dissolve">
                                      <p:cBhvr>
                                        <p:cTn id="54" dur="500"/>
                                        <p:tgtEl>
                                          <p:spTgt spid="24">
                                            <p:txEl>
                                              <p:pRg st="0" end="0"/>
                                            </p:txEl>
                                          </p:spTgt>
                                        </p:tgtEl>
                                      </p:cBhvr>
                                    </p:animEffect>
                                  </p:childTnLst>
                                </p:cTn>
                              </p:par>
                              <p:par>
                                <p:cTn id="55" presetID="9" presetClass="entr" presetSubtype="0" fill="hold" nodeType="withEffect">
                                  <p:stCondLst>
                                    <p:cond delay="0"/>
                                  </p:stCondLst>
                                  <p:childTnLst>
                                    <p:set>
                                      <p:cBhvr>
                                        <p:cTn id="56" dur="1" fill="hold">
                                          <p:stCondLst>
                                            <p:cond delay="0"/>
                                          </p:stCondLst>
                                        </p:cTn>
                                        <p:tgtEl>
                                          <p:spTgt spid="24">
                                            <p:txEl>
                                              <p:pRg st="1" end="1"/>
                                            </p:txEl>
                                          </p:spTgt>
                                        </p:tgtEl>
                                        <p:attrNameLst>
                                          <p:attrName>style.visibility</p:attrName>
                                        </p:attrNameLst>
                                      </p:cBhvr>
                                      <p:to>
                                        <p:strVal val="visible"/>
                                      </p:to>
                                    </p:set>
                                    <p:animEffect transition="in" filter="dissolve">
                                      <p:cBhvr>
                                        <p:cTn id="57" dur="500"/>
                                        <p:tgtEl>
                                          <p:spTgt spid="24">
                                            <p:txEl>
                                              <p:pRg st="1" end="1"/>
                                            </p:txEl>
                                          </p:spTgt>
                                        </p:tgtEl>
                                      </p:cBhvr>
                                    </p:animEffect>
                                  </p:childTnLst>
                                </p:cTn>
                              </p:par>
                              <p:par>
                                <p:cTn id="58" presetID="9" presetClass="entr" presetSubtype="0" fill="hold" nodeType="withEffect">
                                  <p:stCondLst>
                                    <p:cond delay="0"/>
                                  </p:stCondLst>
                                  <p:childTnLst>
                                    <p:set>
                                      <p:cBhvr>
                                        <p:cTn id="59" dur="1" fill="hold">
                                          <p:stCondLst>
                                            <p:cond delay="0"/>
                                          </p:stCondLst>
                                        </p:cTn>
                                        <p:tgtEl>
                                          <p:spTgt spid="24">
                                            <p:txEl>
                                              <p:pRg st="2" end="2"/>
                                            </p:txEl>
                                          </p:spTgt>
                                        </p:tgtEl>
                                        <p:attrNameLst>
                                          <p:attrName>style.visibility</p:attrName>
                                        </p:attrNameLst>
                                      </p:cBhvr>
                                      <p:to>
                                        <p:strVal val="visible"/>
                                      </p:to>
                                    </p:set>
                                    <p:animEffect transition="in" filter="dissolve">
                                      <p:cBhvr>
                                        <p:cTn id="60" dur="500"/>
                                        <p:tgtEl>
                                          <p:spTgt spid="24">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ppt_x"/>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nodeType="clickEffect">
                                  <p:stCondLst>
                                    <p:cond delay="0"/>
                                  </p:stCondLst>
                                  <p:childTnLst>
                                    <p:set>
                                      <p:cBhvr>
                                        <p:cTn id="70" dur="1" fill="hold">
                                          <p:stCondLst>
                                            <p:cond delay="0"/>
                                          </p:stCondLst>
                                        </p:cTn>
                                        <p:tgtEl>
                                          <p:spTgt spid="25">
                                            <p:txEl>
                                              <p:pRg st="0" end="0"/>
                                            </p:txEl>
                                          </p:spTgt>
                                        </p:tgtEl>
                                        <p:attrNameLst>
                                          <p:attrName>style.visibility</p:attrName>
                                        </p:attrNameLst>
                                      </p:cBhvr>
                                      <p:to>
                                        <p:strVal val="visible"/>
                                      </p:to>
                                    </p:set>
                                    <p:animEffect transition="in" filter="dissolve">
                                      <p:cBhvr>
                                        <p:cTn id="71" dur="500"/>
                                        <p:tgtEl>
                                          <p:spTgt spid="25">
                                            <p:txEl>
                                              <p:pRg st="0" end="0"/>
                                            </p:txEl>
                                          </p:spTgt>
                                        </p:tgtEl>
                                      </p:cBhvr>
                                    </p:animEffect>
                                  </p:childTnLst>
                                </p:cTn>
                              </p:par>
                              <p:par>
                                <p:cTn id="72" presetID="9" presetClass="entr" presetSubtype="0" fill="hold" nodeType="withEffect">
                                  <p:stCondLst>
                                    <p:cond delay="0"/>
                                  </p:stCondLst>
                                  <p:childTnLst>
                                    <p:set>
                                      <p:cBhvr>
                                        <p:cTn id="73" dur="1" fill="hold">
                                          <p:stCondLst>
                                            <p:cond delay="0"/>
                                          </p:stCondLst>
                                        </p:cTn>
                                        <p:tgtEl>
                                          <p:spTgt spid="25">
                                            <p:txEl>
                                              <p:pRg st="1" end="1"/>
                                            </p:txEl>
                                          </p:spTgt>
                                        </p:tgtEl>
                                        <p:attrNameLst>
                                          <p:attrName>style.visibility</p:attrName>
                                        </p:attrNameLst>
                                      </p:cBhvr>
                                      <p:to>
                                        <p:strVal val="visible"/>
                                      </p:to>
                                    </p:set>
                                    <p:animEffect transition="in" filter="dissolve">
                                      <p:cBhvr>
                                        <p:cTn id="74" dur="500"/>
                                        <p:tgtEl>
                                          <p:spTgt spid="25">
                                            <p:txEl>
                                              <p:pRg st="1" end="1"/>
                                            </p:txEl>
                                          </p:spTgt>
                                        </p:tgtEl>
                                      </p:cBhvr>
                                    </p:animEffect>
                                  </p:childTnLst>
                                </p:cTn>
                              </p:par>
                              <p:par>
                                <p:cTn id="75" presetID="9" presetClass="entr" presetSubtype="0" fill="hold" nodeType="withEffect">
                                  <p:stCondLst>
                                    <p:cond delay="0"/>
                                  </p:stCondLst>
                                  <p:childTnLst>
                                    <p:set>
                                      <p:cBhvr>
                                        <p:cTn id="76" dur="1" fill="hold">
                                          <p:stCondLst>
                                            <p:cond delay="0"/>
                                          </p:stCondLst>
                                        </p:cTn>
                                        <p:tgtEl>
                                          <p:spTgt spid="25">
                                            <p:txEl>
                                              <p:pRg st="2" end="2"/>
                                            </p:txEl>
                                          </p:spTgt>
                                        </p:tgtEl>
                                        <p:attrNameLst>
                                          <p:attrName>style.visibility</p:attrName>
                                        </p:attrNameLst>
                                      </p:cBhvr>
                                      <p:to>
                                        <p:strVal val="visible"/>
                                      </p:to>
                                    </p:set>
                                    <p:animEffect transition="in" filter="dissolve">
                                      <p:cBhvr>
                                        <p:cTn id="77"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0a39016-cbd9-41a1-afba-f454ac717a20">
      <UserInfo>
        <DisplayName>Xu, Joshua</DisplayName>
        <AccountId>12</AccountId>
        <AccountType/>
      </UserInfo>
    </SharedWithUsers>
    <TaxCatchAll xmlns="40a39016-cbd9-41a1-afba-f454ac717a20" xsi:nil="true"/>
    <lcf76f155ced4ddcb4097134ff3c332f xmlns="b32f9f4c-13da-4d8d-8bda-6563966f7e5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B87C8EDA02A054EBDA00798A46656F5" ma:contentTypeVersion="12" ma:contentTypeDescription="Create a new document." ma:contentTypeScope="" ma:versionID="7208ccac531879b5ea8410d75cd7c093">
  <xsd:schema xmlns:xsd="http://www.w3.org/2001/XMLSchema" xmlns:xs="http://www.w3.org/2001/XMLSchema" xmlns:p="http://schemas.microsoft.com/office/2006/metadata/properties" xmlns:ns2="b32f9f4c-13da-4d8d-8bda-6563966f7e52" xmlns:ns3="40a39016-cbd9-41a1-afba-f454ac717a20" targetNamespace="http://schemas.microsoft.com/office/2006/metadata/properties" ma:root="true" ma:fieldsID="1893aa29afda2848cbd0eb83fbf65960" ns2:_="" ns3:_="">
    <xsd:import namespace="b32f9f4c-13da-4d8d-8bda-6563966f7e52"/>
    <xsd:import namespace="40a39016-cbd9-41a1-afba-f454ac717a2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2f9f4c-13da-4d8d-8bda-6563966f7e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4661dae-d6df-48fc-a54e-a577d2899e9c"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0a39016-cbd9-41a1-afba-f454ac717a2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de8fbd44-b101-4c45-aa0e-784fb767ef40}" ma:internalName="TaxCatchAll" ma:showField="CatchAllData" ma:web="40a39016-cbd9-41a1-afba-f454ac717a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87220F-74CD-447B-A1FD-E9D213AAA38B}">
  <ds:schemaRefs>
    <ds:schemaRef ds:uri="http://schemas.microsoft.com/office/2006/documentManagement/types"/>
    <ds:schemaRef ds:uri="http://schemas.microsoft.com/office/2006/metadata/properties"/>
    <ds:schemaRef ds:uri="http://www.w3.org/XML/1998/namespace"/>
    <ds:schemaRef ds:uri="http://purl.org/dc/terms/"/>
    <ds:schemaRef ds:uri="40a39016-cbd9-41a1-afba-f454ac717a20"/>
    <ds:schemaRef ds:uri="http://schemas.microsoft.com/office/infopath/2007/PartnerControls"/>
    <ds:schemaRef ds:uri="http://purl.org/dc/elements/1.1/"/>
    <ds:schemaRef ds:uri="http://schemas.openxmlformats.org/package/2006/metadata/core-properties"/>
    <ds:schemaRef ds:uri="b32f9f4c-13da-4d8d-8bda-6563966f7e52"/>
    <ds:schemaRef ds:uri="http://purl.org/dc/dcmitype/"/>
  </ds:schemaRefs>
</ds:datastoreItem>
</file>

<file path=customXml/itemProps2.xml><?xml version="1.0" encoding="utf-8"?>
<ds:datastoreItem xmlns:ds="http://schemas.openxmlformats.org/officeDocument/2006/customXml" ds:itemID="{418B710B-2F8D-4FC5-9092-ECD7BCB732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2f9f4c-13da-4d8d-8bda-6563966f7e52"/>
    <ds:schemaRef ds:uri="40a39016-cbd9-41a1-afba-f454ac717a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0D2680-4B6E-4873-A6FF-B6B0AFE688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14147</TotalTime>
  <Words>3244</Words>
  <Application>Microsoft Macintosh PowerPoint</Application>
  <PresentationFormat>Widescreen</PresentationFormat>
  <Paragraphs>541</Paragraphs>
  <Slides>30</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ＭＳ Ｐゴシック</vt:lpstr>
      <vt:lpstr>Arial</vt:lpstr>
      <vt:lpstr>Calibri</vt:lpstr>
      <vt:lpstr>Grotesque</vt:lpstr>
      <vt:lpstr>Times New Roman</vt:lpstr>
      <vt:lpstr>Wingdings</vt:lpstr>
      <vt:lpstr>Zapf Dingbats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Kotecha, Shaan</dc:creator>
  <cp:lastModifiedBy>Tom, Joyal</cp:lastModifiedBy>
  <cp:revision>8</cp:revision>
  <dcterms:created xsi:type="dcterms:W3CDTF">2023-01-03T20:01:32Z</dcterms:created>
  <dcterms:modified xsi:type="dcterms:W3CDTF">2024-02-07T10:46:46Z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0x010100DB87C8EDA02A054EBDA00798A46656F5</vt:lpwstr>
  </property>
</Properties>
</file>